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797675" cy="9926638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Montserrat" panose="020B0604020202020204" charset="-52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0ED6B3-A492-4AA4-89AF-10664644C020}">
  <a:tblStyle styleId="{8C0ED6B3-A492-4AA4-89AF-10664644C02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68680C5-900B-4A73-93E6-71FFD127B97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6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100" y="744538"/>
            <a:ext cx="6617100" cy="37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67973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cd5f46301_0_9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11cd5f46301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000" cy="37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2257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1cd5f46301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g11cd5f463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000" cy="37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9495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8972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43066" y="841809"/>
            <a:ext cx="6858300" cy="17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51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143066" y="2701644"/>
            <a:ext cx="68583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 rot="5400000">
            <a:off x="5350539" y="1467556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 rot="5400000">
            <a:off x="1349545" y="-447344"/>
            <a:ext cx="4359000" cy="58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628686" y="273856"/>
            <a:ext cx="7887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 rot="5400000">
            <a:off x="2940339" y="-942523"/>
            <a:ext cx="3263700" cy="78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629877" y="342915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8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>
            <a:spLocks noGrp="1"/>
          </p:cNvSpPr>
          <p:nvPr>
            <p:ph type="pic" idx="2"/>
          </p:nvPr>
        </p:nvSpPr>
        <p:spPr>
          <a:xfrm>
            <a:off x="3887615" y="740600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629877" y="1543116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629877" y="342915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8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887615" y="74060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55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marL="2286000" lvl="4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marL="2743200" lvl="5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marL="3200400" lvl="6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marL="3657600" lvl="7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marL="4114800" lvl="8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629877" y="1543116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628686" y="273856"/>
            <a:ext cx="7887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629877" y="273856"/>
            <a:ext cx="7887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629877" y="1260927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629877" y="1878887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3"/>
          </p:nvPr>
        </p:nvSpPr>
        <p:spPr>
          <a:xfrm>
            <a:off x="4629416" y="1260927"/>
            <a:ext cx="38877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4"/>
          </p:nvPr>
        </p:nvSpPr>
        <p:spPr>
          <a:xfrm>
            <a:off x="4629416" y="1878887"/>
            <a:ext cx="38877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628686" y="273856"/>
            <a:ext cx="7887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628686" y="1369277"/>
            <a:ext cx="3886500" cy="3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2"/>
          </p:nvPr>
        </p:nvSpPr>
        <p:spPr>
          <a:xfrm>
            <a:off x="4629416" y="1369277"/>
            <a:ext cx="3886500" cy="3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623924" y="1282359"/>
            <a:ext cx="78873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51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>
            <a:off x="623924" y="3442245"/>
            <a:ext cx="78873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425" tIns="42700" rIns="85425" bIns="42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425" tIns="42700" rIns="85425" bIns="42700" anchor="t" anchorCtr="0">
            <a:noAutofit/>
          </a:bodyPr>
          <a:lstStyle>
            <a:lvl1pPr marL="457200" lvl="0" indent="-3365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1pPr>
            <a:lvl2pPr marL="914400" lvl="1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2pPr>
            <a:lvl3pPr marL="1371600" lvl="2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3pPr>
            <a:lvl4pPr marL="1828800" lvl="3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4pPr>
            <a:lvl5pPr marL="2286000" lvl="4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5pPr>
            <a:lvl6pPr marL="2743200" lvl="5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6pPr>
            <a:lvl7pPr marL="3200400" lvl="6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7pPr>
            <a:lvl8pPr marL="3657600" lvl="7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8pPr>
            <a:lvl9pPr marL="4114800" lvl="8" indent="-3365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425" tIns="42700" rIns="85425" bIns="42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425" tIns="42700" rIns="85425" bIns="42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425" tIns="42700" rIns="85425" bIns="42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1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86" y="273856"/>
            <a:ext cx="7887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86" y="1369277"/>
            <a:ext cx="7887300" cy="3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86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9124" y="4767467"/>
            <a:ext cx="3086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8321" y="476746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125" tIns="39050" rIns="78125" bIns="390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100"/>
              <a:buFont typeface="Calibri"/>
              <a:buNone/>
              <a:defRPr sz="11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r="695"/>
          <a:stretch/>
        </p:blipFill>
        <p:spPr>
          <a:xfrm>
            <a:off x="0" y="0"/>
            <a:ext cx="9206625" cy="35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7300" y="17336"/>
            <a:ext cx="1554975" cy="31536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0" y="0"/>
            <a:ext cx="7362900" cy="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Основные финансовые продукты</a:t>
            </a:r>
            <a:endParaRPr sz="1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87" name="Google Shape;87;p13"/>
          <p:cNvGraphicFramePr/>
          <p:nvPr/>
        </p:nvGraphicFramePr>
        <p:xfrm>
          <a:off x="348688" y="1085900"/>
          <a:ext cx="8857925" cy="3599852"/>
        </p:xfrm>
        <a:graphic>
          <a:graphicData uri="http://schemas.openxmlformats.org/drawingml/2006/table">
            <a:tbl>
              <a:tblPr>
                <a:noFill/>
                <a:tableStyleId>{8C0ED6B3-A492-4AA4-89AF-10664644C020}</a:tableStyleId>
              </a:tblPr>
              <a:tblGrid>
                <a:gridCol w="4308425"/>
                <a:gridCol w="4549500"/>
              </a:tblGrid>
              <a:tr h="324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3059A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     2,5-3,5%</a:t>
                      </a:r>
                      <a:endParaRPr b="1">
                        <a:solidFill>
                          <a:srgbClr val="3059A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СМСП и самозанятые моногородов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3059A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3059A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          4%</a:t>
                      </a:r>
                      <a:endParaRPr b="1">
                        <a:solidFill>
                          <a:srgbClr val="3059A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Экспортеры, сфера туризма, антикризис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3059A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06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3059A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        5,5%</a:t>
                      </a:r>
                      <a:endParaRPr sz="6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Сфера производства, с/х и переработки</a:t>
                      </a:r>
                      <a:endParaRPr b="1">
                        <a:solidFill>
                          <a:srgbClr val="3059A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          </a:t>
                      </a:r>
                      <a:r>
                        <a:rPr lang="ru-RU" b="1">
                          <a:solidFill>
                            <a:srgbClr val="3059A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7-7,5%</a:t>
                      </a:r>
                      <a:r>
                        <a:rPr lang="ru-RU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Сфера услуг</a:t>
                      </a:r>
                      <a:endParaRPr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Инвестзаймы и оборотка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3059A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3059A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rgbClr val="3059A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     5%</a:t>
                      </a:r>
                      <a:endParaRPr b="1">
                        <a:solidFill>
                          <a:srgbClr val="3059A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Приоритетные виды деятельности</a:t>
                      </a:r>
                      <a:endParaRPr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Резиденты промышленного технопарка, женщины-предприниматели, СПК, сферы экологии и спорта, молодежное предпринимательство, стартапы и самозанятые 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</a:t>
                      </a:r>
                      <a:r>
                        <a:rPr lang="ru-RU" b="1">
                          <a:solidFill>
                            <a:srgbClr val="3059A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3-5% от 5 до 10 млн руб.</a:t>
                      </a:r>
                      <a:endParaRPr b="1">
                        <a:solidFill>
                          <a:srgbClr val="3059A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Инвестиционные займы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Производство пищевых продуктов и безалкогольных напитков, легкая промышленность и машиностроение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88" name="Google Shape;88;p13"/>
          <p:cNvPicPr preferRelativeResize="0"/>
          <p:nvPr/>
        </p:nvPicPr>
        <p:blipFill rotWithShape="1">
          <a:blip r:embed="rId5">
            <a:alphaModFix/>
          </a:blip>
          <a:srcRect l="24724" t="23617" r="59613" b="56147"/>
          <a:stretch/>
        </p:blipFill>
        <p:spPr>
          <a:xfrm>
            <a:off x="4759675" y="883925"/>
            <a:ext cx="777427" cy="564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5">
            <a:alphaModFix/>
          </a:blip>
          <a:srcRect l="12446" t="23617" r="75944" b="53403"/>
          <a:stretch/>
        </p:blipFill>
        <p:spPr>
          <a:xfrm>
            <a:off x="427200" y="807300"/>
            <a:ext cx="576245" cy="64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5">
            <a:alphaModFix/>
          </a:blip>
          <a:srcRect l="41056" t="23617" r="47334" b="53403"/>
          <a:stretch/>
        </p:blipFill>
        <p:spPr>
          <a:xfrm>
            <a:off x="427201" y="3246300"/>
            <a:ext cx="576250" cy="64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5">
            <a:alphaModFix/>
          </a:blip>
          <a:srcRect l="51799" t="23617" r="32007" b="56147"/>
          <a:stretch/>
        </p:blipFill>
        <p:spPr>
          <a:xfrm>
            <a:off x="351000" y="1988700"/>
            <a:ext cx="803774" cy="564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">
            <a:alphaModFix/>
          </a:blip>
          <a:srcRect l="68494" t="23617" r="26451" b="53403"/>
          <a:stretch/>
        </p:blipFill>
        <p:spPr>
          <a:xfrm>
            <a:off x="4733313" y="3246300"/>
            <a:ext cx="250901" cy="64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 rotWithShape="1">
          <a:blip r:embed="rId6">
            <a:alphaModFix/>
          </a:blip>
          <a:srcRect l="55290" t="24468" r="26277" b="54893"/>
          <a:stretch/>
        </p:blipFill>
        <p:spPr>
          <a:xfrm>
            <a:off x="4657125" y="1965850"/>
            <a:ext cx="803774" cy="50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 r="695"/>
          <a:stretch/>
        </p:blipFill>
        <p:spPr>
          <a:xfrm>
            <a:off x="0" y="0"/>
            <a:ext cx="9206625" cy="35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7300" y="17336"/>
            <a:ext cx="1554975" cy="31536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0" y="0"/>
            <a:ext cx="7362900" cy="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Отраслевая и территориальная структуры выданных в 2021 году займов</a:t>
            </a:r>
            <a:endParaRPr sz="1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944659" y="662488"/>
            <a:ext cx="3244500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3059A2"/>
                </a:solidFill>
                <a:latin typeface="Montserrat"/>
                <a:ea typeface="Montserrat"/>
                <a:cs typeface="Montserrat"/>
                <a:sym typeface="Montserrat"/>
              </a:rPr>
              <a:t>  Топ-10 территорий</a:t>
            </a:r>
            <a:endParaRPr sz="1600" b="1" i="0" u="none" strike="noStrike" cap="none">
              <a:solidFill>
                <a:srgbClr val="3059A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5398644" y="662492"/>
            <a:ext cx="2735400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3059A2"/>
                </a:solidFill>
                <a:latin typeface="Montserrat"/>
                <a:ea typeface="Montserrat"/>
                <a:cs typeface="Montserrat"/>
                <a:sym typeface="Montserrat"/>
              </a:rPr>
              <a:t>Топ-10 отраслей</a:t>
            </a:r>
            <a:endParaRPr sz="1600" b="1" i="0" u="none" strike="noStrike" cap="none">
              <a:solidFill>
                <a:srgbClr val="3059A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14"/>
          <p:cNvPicPr preferRelativeResize="0"/>
          <p:nvPr/>
        </p:nvPicPr>
        <p:blipFill rotWithShape="1">
          <a:blip r:embed="rId5">
            <a:alphaModFix/>
          </a:blip>
          <a:srcRect t="13051"/>
          <a:stretch/>
        </p:blipFill>
        <p:spPr>
          <a:xfrm>
            <a:off x="183613" y="1328957"/>
            <a:ext cx="4418051" cy="285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 rotWithShape="1">
          <a:blip r:embed="rId6">
            <a:alphaModFix/>
          </a:blip>
          <a:srcRect t="7706"/>
          <a:stretch/>
        </p:blipFill>
        <p:spPr>
          <a:xfrm>
            <a:off x="4553336" y="1213140"/>
            <a:ext cx="4407050" cy="302712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0" y="45909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>
                <a:solidFill>
                  <a:srgbClr val="3059A2"/>
                </a:solidFill>
                <a:latin typeface="Montserrat"/>
                <a:ea typeface="Montserrat"/>
                <a:cs typeface="Montserrat"/>
                <a:sym typeface="Montserrat"/>
              </a:rPr>
              <a:t>308</a:t>
            </a:r>
            <a:r>
              <a:rPr lang="ru-RU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выданных займов на общую сумму </a:t>
            </a:r>
            <a:r>
              <a:rPr lang="ru-RU" b="1">
                <a:solidFill>
                  <a:srgbClr val="3059A2"/>
                </a:solidFill>
                <a:latin typeface="Montserrat"/>
                <a:ea typeface="Montserrat"/>
                <a:cs typeface="Montserrat"/>
                <a:sym typeface="Montserrat"/>
              </a:rPr>
              <a:t>685,4</a:t>
            </a:r>
            <a:r>
              <a:rPr lang="ru-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млн руб.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5"/>
          <p:cNvPicPr preferRelativeResize="0"/>
          <p:nvPr/>
        </p:nvPicPr>
        <p:blipFill rotWithShape="1">
          <a:blip r:embed="rId3">
            <a:alphaModFix/>
          </a:blip>
          <a:srcRect r="695"/>
          <a:stretch/>
        </p:blipFill>
        <p:spPr>
          <a:xfrm>
            <a:off x="0" y="0"/>
            <a:ext cx="9206625" cy="35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7300" y="17336"/>
            <a:ext cx="1554975" cy="31536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0" y="0"/>
            <a:ext cx="7362900" cy="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Антикризисные меры в 2022 году</a:t>
            </a:r>
            <a:endParaRPr sz="1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5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 rotWithShape="1">
          <a:blip r:embed="rId5">
            <a:alphaModFix/>
          </a:blip>
          <a:srcRect l="25672" t="5707" r="25702" b="7290"/>
          <a:stretch/>
        </p:blipFill>
        <p:spPr>
          <a:xfrm>
            <a:off x="2130685" y="651804"/>
            <a:ext cx="4208579" cy="397451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5299342" y="1090170"/>
            <a:ext cx="1668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ставка 4% годовых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5" name="Google Shape;115;p15"/>
          <p:cNvGraphicFramePr/>
          <p:nvPr/>
        </p:nvGraphicFramePr>
        <p:xfrm>
          <a:off x="2819148" y="156633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{868680C5-900B-4A73-93E6-71FFD127B973}</a:tableStyleId>
              </a:tblPr>
              <a:tblGrid>
                <a:gridCol w="1442325"/>
                <a:gridCol w="1352350"/>
              </a:tblGrid>
              <a:tr h="113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Всего</a:t>
                      </a:r>
                      <a:r>
                        <a:rPr lang="ru-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выдано</a:t>
                      </a:r>
                      <a:endParaRPr sz="12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120 </a:t>
                      </a:r>
                      <a:r>
                        <a:rPr lang="ru-RU" sz="1200" b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займов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314,4</a:t>
                      </a:r>
                      <a:r>
                        <a:rPr lang="ru-RU" sz="1200" b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млн руб.</a:t>
                      </a:r>
                      <a:endParaRPr sz="1200" b="1" i="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 программе «Антикризис»  </a:t>
                      </a:r>
                      <a:r>
                        <a:rPr lang="ru-RU" sz="12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займов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r>
                        <a:rPr lang="ru-RU" sz="1200" b="1" u="none" strike="noStrike" cap="non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,7 млн руб.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42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0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Сохранение</a:t>
                      </a:r>
                      <a:endParaRPr sz="12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% ставок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b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до 31.12.2022 г.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0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Реструктури-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зирован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31</a:t>
                      </a:r>
                      <a:r>
                        <a:rPr lang="ru-RU" sz="1100" b="1" u="none" strike="noStrike" cap="non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договор</a:t>
                      </a:r>
                      <a:endParaRPr sz="11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100" b="1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 </a:t>
                      </a:r>
                      <a:r>
                        <a:rPr lang="ru-RU" sz="11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27</a:t>
                      </a:r>
                      <a:r>
                        <a:rPr lang="ru-RU" sz="1100" b="1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СМСП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cxnSp>
        <p:nvCxnSpPr>
          <p:cNvPr id="116" name="Google Shape;116;p15"/>
          <p:cNvCxnSpPr/>
          <p:nvPr/>
        </p:nvCxnSpPr>
        <p:spPr>
          <a:xfrm>
            <a:off x="4243379" y="1266400"/>
            <a:ext cx="0" cy="2860800"/>
          </a:xfrm>
          <a:prstGeom prst="straightConnector1">
            <a:avLst/>
          </a:prstGeom>
          <a:noFill/>
          <a:ln w="2857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7" name="Google Shape;117;p15"/>
          <p:cNvCxnSpPr/>
          <p:nvPr/>
        </p:nvCxnSpPr>
        <p:spPr>
          <a:xfrm>
            <a:off x="2714930" y="2687730"/>
            <a:ext cx="3057000" cy="0"/>
          </a:xfrm>
          <a:prstGeom prst="straightConnector1">
            <a:avLst/>
          </a:prstGeom>
          <a:noFill/>
          <a:ln w="2857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8" name="Google Shape;118;p15"/>
          <p:cNvSpPr/>
          <p:nvPr/>
        </p:nvSpPr>
        <p:spPr>
          <a:xfrm>
            <a:off x="5021101" y="1213605"/>
            <a:ext cx="238800" cy="242100"/>
          </a:xfrm>
          <a:prstGeom prst="ellipse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5321636" y="1458374"/>
            <a:ext cx="238800" cy="242100"/>
          </a:xfrm>
          <a:prstGeom prst="ellipse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5567967" y="1751127"/>
            <a:ext cx="238800" cy="242100"/>
          </a:xfrm>
          <a:prstGeom prst="ellipse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5"/>
          <p:cNvSpPr/>
          <p:nvPr/>
        </p:nvSpPr>
        <p:spPr>
          <a:xfrm>
            <a:off x="5727447" y="2074873"/>
            <a:ext cx="238800" cy="242400"/>
          </a:xfrm>
          <a:prstGeom prst="ellipse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6018948" y="1909753"/>
            <a:ext cx="1887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цель финансирование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текущих расходов</a:t>
            </a:r>
            <a:endParaRPr sz="11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5082836" y="3841308"/>
            <a:ext cx="238800" cy="242100"/>
          </a:xfrm>
          <a:prstGeom prst="ellipse">
            <a:avLst/>
          </a:prstGeom>
          <a:solidFill>
            <a:srgbClr val="A7A0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3430215" y="1123662"/>
            <a:ext cx="238800" cy="242100"/>
          </a:xfrm>
          <a:prstGeom prst="ellipse">
            <a:avLst/>
          </a:prstGeom>
          <a:solidFill>
            <a:srgbClr val="7781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3180930" y="1264500"/>
            <a:ext cx="238800" cy="242100"/>
          </a:xfrm>
          <a:prstGeom prst="ellipse">
            <a:avLst/>
          </a:prstGeom>
          <a:solidFill>
            <a:srgbClr val="7781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2947067" y="1446867"/>
            <a:ext cx="238800" cy="242100"/>
          </a:xfrm>
          <a:prstGeom prst="ellipse">
            <a:avLst/>
          </a:prstGeom>
          <a:solidFill>
            <a:srgbClr val="7781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2745588" y="1654789"/>
            <a:ext cx="238800" cy="242100"/>
          </a:xfrm>
          <a:prstGeom prst="ellipse">
            <a:avLst/>
          </a:prstGeom>
          <a:solidFill>
            <a:srgbClr val="7781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5"/>
          <p:cNvSpPr/>
          <p:nvPr/>
        </p:nvSpPr>
        <p:spPr>
          <a:xfrm>
            <a:off x="2584869" y="1914012"/>
            <a:ext cx="238800" cy="242100"/>
          </a:xfrm>
          <a:prstGeom prst="ellipse">
            <a:avLst/>
          </a:prstGeom>
          <a:solidFill>
            <a:srgbClr val="7781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2477702" y="2200060"/>
            <a:ext cx="238800" cy="242100"/>
          </a:xfrm>
          <a:prstGeom prst="ellipse">
            <a:avLst/>
          </a:prstGeom>
          <a:solidFill>
            <a:srgbClr val="7781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1657325" y="847375"/>
            <a:ext cx="1887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производство 2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 </a:t>
            </a:r>
            <a:endParaRPr sz="11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1773766" y="1069733"/>
            <a:ext cx="136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торговля 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 sz="11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1185199" y="1294350"/>
            <a:ext cx="1819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строительство</a:t>
            </a:r>
            <a:r>
              <a:rPr lang="ru-RU" sz="11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 </a:t>
            </a:r>
            <a:endParaRPr sz="11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646618" y="1549040"/>
            <a:ext cx="2079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сельское хозяйство 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 </a:t>
            </a:r>
            <a:endParaRPr sz="11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1419162" y="1787239"/>
            <a:ext cx="1151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услуги 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 </a:t>
            </a:r>
            <a:endParaRPr sz="11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1233564" y="2035701"/>
            <a:ext cx="1176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прочие 1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 </a:t>
            </a:r>
            <a:endParaRPr sz="11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15"/>
          <p:cNvSpPr txBox="1"/>
          <p:nvPr/>
        </p:nvSpPr>
        <p:spPr>
          <a:xfrm>
            <a:off x="5633281" y="1366503"/>
            <a:ext cx="1739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сумма до 5 млн руб.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5695016" y="1633420"/>
            <a:ext cx="1475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срок до 2 лет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5707157" y="3104521"/>
            <a:ext cx="238800" cy="242100"/>
          </a:xfrm>
          <a:prstGeom prst="ellipse">
            <a:avLst/>
          </a:prstGeom>
          <a:solidFill>
            <a:srgbClr val="A7A0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5"/>
          <p:cNvSpPr/>
          <p:nvPr/>
        </p:nvSpPr>
        <p:spPr>
          <a:xfrm>
            <a:off x="5447568" y="3522131"/>
            <a:ext cx="238800" cy="242100"/>
          </a:xfrm>
          <a:prstGeom prst="ellipse">
            <a:avLst/>
          </a:prstGeom>
          <a:solidFill>
            <a:srgbClr val="A7A0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5413876" y="3870500"/>
            <a:ext cx="3196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из них: 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 производство,  </a:t>
            </a:r>
            <a:endParaRPr sz="11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 торговля, 1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 услуги,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10% туризм, 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% с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хозяйство</a:t>
            </a: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6% </a:t>
            </a: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доп. образование</a:t>
            </a:r>
            <a:endParaRPr sz="11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5933678" y="2987028"/>
            <a:ext cx="2063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кредитные каникулы </a:t>
            </a:r>
            <a:endParaRPr sz="11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до 6 месяцев (по 106-ФЗ)</a:t>
            </a:r>
            <a:endParaRPr sz="11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5735373" y="3424899"/>
            <a:ext cx="2286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собственные программы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реструктуризации</a:t>
            </a:r>
            <a:endParaRPr sz="11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15"/>
          <p:cNvSpPr/>
          <p:nvPr/>
        </p:nvSpPr>
        <p:spPr>
          <a:xfrm>
            <a:off x="2631274" y="3281590"/>
            <a:ext cx="263100" cy="234600"/>
          </a:xfrm>
          <a:prstGeom prst="ellipse">
            <a:avLst/>
          </a:prstGeom>
          <a:solidFill>
            <a:srgbClr val="D6C2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5"/>
          <p:cNvSpPr/>
          <p:nvPr/>
        </p:nvSpPr>
        <p:spPr>
          <a:xfrm>
            <a:off x="3037230" y="3764231"/>
            <a:ext cx="263100" cy="234600"/>
          </a:xfrm>
          <a:prstGeom prst="ellipse">
            <a:avLst/>
          </a:prstGeom>
          <a:solidFill>
            <a:srgbClr val="D6C2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5"/>
          <p:cNvSpPr txBox="1"/>
          <p:nvPr/>
        </p:nvSpPr>
        <p:spPr>
          <a:xfrm>
            <a:off x="484250" y="3414950"/>
            <a:ext cx="2145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для экспортеров и сферы туризма — 4% годовых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5"/>
          <p:cNvSpPr txBox="1"/>
          <p:nvPr/>
        </p:nvSpPr>
        <p:spPr>
          <a:xfrm>
            <a:off x="1419149" y="3922950"/>
            <a:ext cx="1739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для приоритетных 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групп — 5% годовых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" name="Google Shape;147;p15"/>
          <p:cNvPicPr preferRelativeResize="0"/>
          <p:nvPr/>
        </p:nvPicPr>
        <p:blipFill rotWithShape="1">
          <a:blip r:embed="rId6">
            <a:alphaModFix/>
          </a:blip>
          <a:srcRect r="82967" b="73695"/>
          <a:stretch/>
        </p:blipFill>
        <p:spPr>
          <a:xfrm>
            <a:off x="286003" y="2746994"/>
            <a:ext cx="690226" cy="59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 rotWithShape="1">
          <a:blip r:embed="rId7">
            <a:alphaModFix/>
          </a:blip>
          <a:srcRect l="43090" r="45207" b="70191"/>
          <a:stretch/>
        </p:blipFill>
        <p:spPr>
          <a:xfrm>
            <a:off x="7858539" y="680386"/>
            <a:ext cx="654202" cy="837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/>
          <p:cNvPicPr preferRelativeResize="0"/>
          <p:nvPr/>
        </p:nvPicPr>
        <p:blipFill rotWithShape="1">
          <a:blip r:embed="rId7">
            <a:alphaModFix/>
          </a:blip>
          <a:srcRect l="3192" t="1742" r="83274" b="75328"/>
          <a:stretch/>
        </p:blipFill>
        <p:spPr>
          <a:xfrm>
            <a:off x="411342" y="732954"/>
            <a:ext cx="690235" cy="62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/>
          <p:cNvPicPr preferRelativeResize="0"/>
          <p:nvPr/>
        </p:nvPicPr>
        <p:blipFill rotWithShape="1">
          <a:blip r:embed="rId8">
            <a:alphaModFix/>
          </a:blip>
          <a:srcRect l="29303" t="32596" r="28264" b="30822"/>
          <a:stretch/>
        </p:blipFill>
        <p:spPr>
          <a:xfrm>
            <a:off x="7982908" y="2766506"/>
            <a:ext cx="690250" cy="595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</Words>
  <Application>Microsoft Office PowerPoint</Application>
  <PresentationFormat>Экран (16:9)</PresentationFormat>
  <Paragraphs>62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Arial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Либао Анна Валерьевна</dc:creator>
  <cp:lastModifiedBy>Анна Валерьевна Либао</cp:lastModifiedBy>
  <cp:revision>1</cp:revision>
  <dcterms:modified xsi:type="dcterms:W3CDTF">2022-06-01T02:14:43Z</dcterms:modified>
</cp:coreProperties>
</file>