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6"/>
  </p:notesMasterIdLst>
  <p:handoutMasterIdLst>
    <p:handoutMasterId r:id="rId47"/>
  </p:handoutMasterIdLst>
  <p:sldIdLst>
    <p:sldId id="335" r:id="rId5"/>
    <p:sldId id="531" r:id="rId6"/>
    <p:sldId id="376" r:id="rId7"/>
    <p:sldId id="482" r:id="rId8"/>
    <p:sldId id="504" r:id="rId9"/>
    <p:sldId id="487" r:id="rId10"/>
    <p:sldId id="281" r:id="rId11"/>
    <p:sldId id="467" r:id="rId12"/>
    <p:sldId id="466" r:id="rId13"/>
    <p:sldId id="497" r:id="rId14"/>
    <p:sldId id="498" r:id="rId15"/>
    <p:sldId id="282" r:id="rId16"/>
    <p:sldId id="503" r:id="rId17"/>
    <p:sldId id="500" r:id="rId18"/>
    <p:sldId id="501" r:id="rId19"/>
    <p:sldId id="502" r:id="rId20"/>
    <p:sldId id="470" r:id="rId21"/>
    <p:sldId id="469" r:id="rId22"/>
    <p:sldId id="526" r:id="rId23"/>
    <p:sldId id="527" r:id="rId24"/>
    <p:sldId id="528" r:id="rId25"/>
    <p:sldId id="529" r:id="rId26"/>
    <p:sldId id="530" r:id="rId27"/>
    <p:sldId id="491" r:id="rId28"/>
    <p:sldId id="492" r:id="rId29"/>
    <p:sldId id="471" r:id="rId30"/>
    <p:sldId id="493" r:id="rId31"/>
    <p:sldId id="494" r:id="rId32"/>
    <p:sldId id="495" r:id="rId33"/>
    <p:sldId id="507" r:id="rId34"/>
    <p:sldId id="508" r:id="rId35"/>
    <p:sldId id="509" r:id="rId36"/>
    <p:sldId id="510" r:id="rId37"/>
    <p:sldId id="511" r:id="rId38"/>
    <p:sldId id="512" r:id="rId39"/>
    <p:sldId id="513" r:id="rId40"/>
    <p:sldId id="514" r:id="rId41"/>
    <p:sldId id="515" r:id="rId42"/>
    <p:sldId id="517" r:id="rId43"/>
    <p:sldId id="519" r:id="rId44"/>
    <p:sldId id="521" r:id="rId45"/>
  </p:sldIdLst>
  <p:sldSz cx="859155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9B6A"/>
    <a:srgbClr val="4DCF78"/>
    <a:srgbClr val="30D05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7332C4-2216-43F8-A207-17F57509F4FD}" v="617" dt="2022-03-24T11:39:42.7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014" autoAdjust="0"/>
    <p:restoredTop sz="95862" autoAdjust="0"/>
  </p:normalViewPr>
  <p:slideViewPr>
    <p:cSldViewPr snapToGrid="0">
      <p:cViewPr varScale="1">
        <p:scale>
          <a:sx n="108" d="100"/>
          <a:sy n="108" d="100"/>
        </p:scale>
        <p:origin x="-1854" y="-78"/>
      </p:cViewPr>
      <p:guideLst>
        <p:guide orient="horz" pos="2160"/>
        <p:guide pos="270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1793" y="51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14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7B353D39-85F4-4BF9-9E8E-9DDA11DF36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82BCD0D-FA60-4EE5-A246-3BBB0B172B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08CD4-2286-4515-9702-0E482FC7A84D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0DA3DDF-EF12-4129-A7EE-F59EEA6B4C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91E7827-16A6-47B0-A6DE-190EA5CE41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3F4B0-D91F-4D4C-BBAC-44E096AE6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3306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B904F-8178-47C6-BD7F-6B7E44B5CC06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495425" y="1143000"/>
            <a:ext cx="3867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716DE-48EF-421F-AC8D-ED180D66E1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689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ычный слайд - л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9958" y="136523"/>
            <a:ext cx="5569500" cy="66357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Лекция №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08" y="1642311"/>
            <a:ext cx="7915775" cy="45346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B10EE604-C15B-4E92-9717-20311D4F39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958" y="1005681"/>
            <a:ext cx="7903626" cy="546936"/>
          </a:xfr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800" b="1" kern="1200" baseline="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429585" indent="0">
              <a:buNone/>
              <a:defRPr/>
            </a:lvl2pPr>
          </a:lstStyle>
          <a:p>
            <a:pPr lvl="0"/>
            <a:r>
              <a:rPr lang="ru-RU" dirty="0"/>
              <a:t>Заголовок/рассматриваемый вопрос</a:t>
            </a:r>
          </a:p>
        </p:txBody>
      </p:sp>
    </p:spTree>
    <p:extLst>
      <p:ext uri="{BB962C8B-B14F-4D97-AF65-F5344CB8AC3E}">
        <p14:creationId xmlns:p14="http://schemas.microsoft.com/office/powerpoint/2010/main" xmlns="" val="19140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Титульный слайд дисциплины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91AED4E8-0D12-4252-8B70-740B49EB14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138" y="138113"/>
            <a:ext cx="5967412" cy="739775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2">
                    <a:lumMod val="75000"/>
                  </a:schemeClr>
                </a:solidFill>
              </a:defRPr>
            </a:lvl1pPr>
            <a:lvl2pPr marL="429585" indent="0">
              <a:buNone/>
              <a:defRPr/>
            </a:lvl2pPr>
          </a:lstStyle>
          <a:p>
            <a:pPr lvl="0"/>
            <a:r>
              <a:rPr lang="ru-RU" dirty="0"/>
              <a:t>Направление подготовки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xmlns="" id="{F619FB95-624A-4D96-A0BA-8D9D655928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138" y="1072565"/>
            <a:ext cx="5967412" cy="739775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tx2">
                    <a:lumMod val="75000"/>
                  </a:schemeClr>
                </a:solidFill>
              </a:defRPr>
            </a:lvl1pPr>
            <a:lvl2pPr marL="429585" indent="0">
              <a:buNone/>
              <a:defRPr/>
            </a:lvl2pPr>
          </a:lstStyle>
          <a:p>
            <a:pPr lvl="0"/>
            <a:r>
              <a:rPr lang="ru-RU" dirty="0"/>
              <a:t>Наименование дисциплины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xmlns="" id="{8DAEFBC1-EA20-41BA-AC55-F72C3E4E6B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138" y="2319839"/>
            <a:ext cx="5967412" cy="477503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</a:defRPr>
            </a:lvl1pPr>
            <a:lvl2pPr marL="429585" indent="0">
              <a:buNone/>
              <a:defRPr/>
            </a:lvl2pPr>
          </a:lstStyle>
          <a:p>
            <a:pPr lvl="0"/>
            <a:r>
              <a:rPr lang="ru-RU" dirty="0"/>
              <a:t>Преподаватель: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xmlns="" id="{21F6A361-A782-4F6C-8457-0634A80F73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138" y="2797342"/>
            <a:ext cx="5967412" cy="477503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29585" indent="0">
              <a:buNone/>
              <a:defRPr/>
            </a:lvl2pPr>
          </a:lstStyle>
          <a:p>
            <a:pPr lvl="0"/>
            <a:r>
              <a:rPr lang="ru-RU" dirty="0"/>
              <a:t>ФИО преподавателя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xmlns="" id="{8A24A664-66EE-4AEC-919A-58E5C9420D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8195" y="3344404"/>
            <a:ext cx="5183355" cy="1600575"/>
          </a:xfrm>
        </p:spPr>
        <p:txBody>
          <a:bodyPr>
            <a:normAutofit/>
          </a:bodyPr>
          <a:lstStyle>
            <a:lvl1pPr marL="0" indent="0" algn="l">
              <a:buNone/>
              <a:defRPr sz="2400" b="0" i="1">
                <a:solidFill>
                  <a:schemeClr val="tx1"/>
                </a:solidFill>
              </a:defRPr>
            </a:lvl1pPr>
            <a:lvl2pPr marL="429585" indent="0">
              <a:buNone/>
              <a:defRPr/>
            </a:lvl2pPr>
          </a:lstStyle>
          <a:p>
            <a:pPr lvl="0"/>
            <a:r>
              <a:rPr lang="ru-RU" dirty="0"/>
              <a:t>Научная степень, звание, должность, кафедра, контакты</a:t>
            </a:r>
          </a:p>
        </p:txBody>
      </p:sp>
    </p:spTree>
    <p:extLst>
      <p:ext uri="{BB962C8B-B14F-4D97-AF65-F5344CB8AC3E}">
        <p14:creationId xmlns:p14="http://schemas.microsoft.com/office/powerpoint/2010/main" xmlns="" val="208762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О дисциплин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9958" y="136523"/>
            <a:ext cx="5569500" cy="66357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 дисциплине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7808" y="1642311"/>
            <a:ext cx="7915775" cy="1973178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ru-RU" dirty="0"/>
              <a:t>Краткая аннотация дисциплины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B10EE604-C15B-4E92-9717-20311D4F39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958" y="1005681"/>
            <a:ext cx="7903626" cy="546936"/>
          </a:xfr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800" b="1" kern="1200" baseline="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429585" indent="0">
              <a:buNone/>
              <a:defRPr/>
            </a:lvl2pPr>
          </a:lstStyle>
          <a:p>
            <a:pPr lvl="0"/>
            <a:r>
              <a:rPr lang="ru-RU" dirty="0"/>
              <a:t>Название дисциплины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DAD35DE4-788B-4F13-A2DD-CFDD15912B8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07808" y="3920207"/>
            <a:ext cx="7915775" cy="1973178"/>
          </a:xfrm>
        </p:spPr>
        <p:txBody>
          <a:bodyPr>
            <a:normAutofit/>
          </a:bodyPr>
          <a:lstStyle>
            <a:lvl1pPr marL="0" indent="0" algn="l">
              <a:buNone/>
              <a:defRPr sz="2400" b="1" i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ru-RU" dirty="0"/>
              <a:t>Формируемые компетенции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409443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Тематический пла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9958" y="136523"/>
            <a:ext cx="5569500" cy="66357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Тематический план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7808" y="1642311"/>
            <a:ext cx="7915775" cy="4277226"/>
          </a:xfrm>
        </p:spPr>
        <p:txBody>
          <a:bodyPr>
            <a:noAutofit/>
          </a:bodyPr>
          <a:lstStyle>
            <a:lvl1pPr marL="571500" indent="-571500" algn="l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ru-RU" dirty="0"/>
              <a:t>Тема 1…</a:t>
            </a:r>
          </a:p>
          <a:p>
            <a:pPr lvl="0"/>
            <a:r>
              <a:rPr lang="ru-RU" dirty="0"/>
              <a:t>Тема 2…</a:t>
            </a:r>
          </a:p>
          <a:p>
            <a:pPr lvl="0"/>
            <a:r>
              <a:rPr lang="ru-RU" dirty="0"/>
              <a:t>Тема 3…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B10EE604-C15B-4E92-9717-20311D4F39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958" y="1005681"/>
            <a:ext cx="7903626" cy="546936"/>
          </a:xfr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800" b="1" kern="1200" baseline="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429585" indent="0">
              <a:buNone/>
              <a:defRPr/>
            </a:lvl2pPr>
          </a:lstStyle>
          <a:p>
            <a:pPr lvl="0"/>
            <a:r>
              <a:rPr lang="ru-RU" dirty="0"/>
              <a:t>Название дисциплины</a:t>
            </a:r>
          </a:p>
        </p:txBody>
      </p:sp>
    </p:spTree>
    <p:extLst>
      <p:ext uri="{BB962C8B-B14F-4D97-AF65-F5344CB8AC3E}">
        <p14:creationId xmlns:p14="http://schemas.microsoft.com/office/powerpoint/2010/main" xmlns="" val="232440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Список лекц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9958" y="136523"/>
            <a:ext cx="5569500" cy="66357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Лекции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7808" y="1642311"/>
            <a:ext cx="7915775" cy="4277226"/>
          </a:xfrm>
        </p:spPr>
        <p:txBody>
          <a:bodyPr>
            <a:noAutofit/>
          </a:bodyPr>
          <a:lstStyle>
            <a:lvl1pPr marL="571500" indent="-571500" algn="l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ru-RU" dirty="0"/>
              <a:t>Лекция 1…</a:t>
            </a:r>
          </a:p>
          <a:p>
            <a:pPr lvl="0"/>
            <a:r>
              <a:rPr lang="ru-RU" dirty="0"/>
              <a:t>Лекция 2…</a:t>
            </a:r>
          </a:p>
          <a:p>
            <a:pPr lvl="0"/>
            <a:r>
              <a:rPr lang="ru-RU" dirty="0"/>
              <a:t>Лекция 3…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B10EE604-C15B-4E92-9717-20311D4F39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958" y="1005681"/>
            <a:ext cx="7903626" cy="546936"/>
          </a:xfr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800" b="1" kern="1200" baseline="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429585" indent="0">
              <a:buNone/>
              <a:defRPr/>
            </a:lvl2pPr>
          </a:lstStyle>
          <a:p>
            <a:pPr lvl="0"/>
            <a:r>
              <a:rPr lang="ru-RU" dirty="0"/>
              <a:t>Название дисциплины</a:t>
            </a:r>
          </a:p>
        </p:txBody>
      </p:sp>
    </p:spTree>
    <p:extLst>
      <p:ext uri="{BB962C8B-B14F-4D97-AF65-F5344CB8AC3E}">
        <p14:creationId xmlns:p14="http://schemas.microsoft.com/office/powerpoint/2010/main" xmlns="" val="290044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План лек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9958" y="136523"/>
            <a:ext cx="5569500" cy="66357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План лекции №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7808" y="1642311"/>
            <a:ext cx="7915775" cy="4277226"/>
          </a:xfrm>
        </p:spPr>
        <p:txBody>
          <a:bodyPr>
            <a:noAutofit/>
          </a:bodyPr>
          <a:lstStyle>
            <a:lvl1pPr marL="571500" indent="-571500" algn="l">
              <a:buFont typeface="Wingdings" panose="05000000000000000000" pitchFamily="2" charset="2"/>
              <a:buChar char="Ø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ru-RU" dirty="0"/>
              <a:t>Вопрос 1…</a:t>
            </a:r>
          </a:p>
          <a:p>
            <a:pPr lvl="0"/>
            <a:r>
              <a:rPr lang="ru-RU" dirty="0"/>
              <a:t>Вопрос 2…</a:t>
            </a:r>
          </a:p>
          <a:p>
            <a:pPr lvl="0"/>
            <a:r>
              <a:rPr lang="ru-RU" dirty="0"/>
              <a:t>Вопрос 3…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B10EE604-C15B-4E92-9717-20311D4F39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958" y="1005681"/>
            <a:ext cx="7903626" cy="546936"/>
          </a:xfr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800" b="1" kern="1200" baseline="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429585" indent="0">
              <a:buNone/>
              <a:defRPr/>
            </a:lvl2pPr>
          </a:lstStyle>
          <a:p>
            <a:pPr lvl="0"/>
            <a:r>
              <a:rPr lang="ru-RU" dirty="0"/>
              <a:t>Название лекции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236465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958" y="136523"/>
            <a:ext cx="5569500" cy="6635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669" y="1437774"/>
            <a:ext cx="7410212" cy="473918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511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195" y="1709740"/>
            <a:ext cx="7410212" cy="2852737"/>
          </a:xfrm>
        </p:spPr>
        <p:txBody>
          <a:bodyPr anchor="b"/>
          <a:lstStyle>
            <a:lvl1pPr>
              <a:defRPr sz="5638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6195" y="4589465"/>
            <a:ext cx="7410212" cy="1500187"/>
          </a:xfrm>
        </p:spPr>
        <p:txBody>
          <a:bodyPr/>
          <a:lstStyle>
            <a:lvl1pPr marL="0" indent="0">
              <a:buNone/>
              <a:defRPr sz="2255">
                <a:solidFill>
                  <a:schemeClr val="tx1"/>
                </a:solidFill>
              </a:defRPr>
            </a:lvl1pPr>
            <a:lvl2pPr marL="429585" indent="0">
              <a:buNone/>
              <a:defRPr sz="1879">
                <a:solidFill>
                  <a:schemeClr val="tx1">
                    <a:tint val="75000"/>
                  </a:schemeClr>
                </a:solidFill>
              </a:defRPr>
            </a:lvl2pPr>
            <a:lvl3pPr marL="8591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3pPr>
            <a:lvl4pPr marL="1288755" indent="0">
              <a:buNone/>
              <a:defRPr sz="1503">
                <a:solidFill>
                  <a:schemeClr val="tx1">
                    <a:tint val="75000"/>
                  </a:schemeClr>
                </a:solidFill>
              </a:defRPr>
            </a:lvl4pPr>
            <a:lvl5pPr marL="1718340" indent="0">
              <a:buNone/>
              <a:defRPr sz="1503">
                <a:solidFill>
                  <a:schemeClr val="tx1">
                    <a:tint val="75000"/>
                  </a:schemeClr>
                </a:solidFill>
              </a:defRPr>
            </a:lvl5pPr>
            <a:lvl6pPr marL="2147926" indent="0">
              <a:buNone/>
              <a:defRPr sz="1503">
                <a:solidFill>
                  <a:schemeClr val="tx1">
                    <a:tint val="75000"/>
                  </a:schemeClr>
                </a:solidFill>
              </a:defRPr>
            </a:lvl6pPr>
            <a:lvl7pPr marL="2577511" indent="0">
              <a:buNone/>
              <a:defRPr sz="1503">
                <a:solidFill>
                  <a:schemeClr val="tx1">
                    <a:tint val="75000"/>
                  </a:schemeClr>
                </a:solidFill>
              </a:defRPr>
            </a:lvl7pPr>
            <a:lvl8pPr marL="3007096" indent="0">
              <a:buNone/>
              <a:defRPr sz="1503">
                <a:solidFill>
                  <a:schemeClr val="tx1">
                    <a:tint val="75000"/>
                  </a:schemeClr>
                </a:solidFill>
              </a:defRPr>
            </a:lvl8pPr>
            <a:lvl9pPr marL="3436681" indent="0">
              <a:buNone/>
              <a:defRPr sz="15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40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406" y="136523"/>
            <a:ext cx="6351552" cy="704101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669" y="1323474"/>
            <a:ext cx="3651409" cy="485348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9472" y="1323474"/>
            <a:ext cx="3651409" cy="48534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667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74" y="223626"/>
            <a:ext cx="6423742" cy="70410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669" y="1825625"/>
            <a:ext cx="3651409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9472" y="1825625"/>
            <a:ext cx="3651409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8775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342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292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2048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788" y="987426"/>
            <a:ext cx="2770998" cy="1069973"/>
          </a:xfrm>
        </p:spPr>
        <p:txBody>
          <a:bodyPr anchor="b"/>
          <a:lstStyle>
            <a:lvl1pPr>
              <a:defRPr sz="3007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2528" y="987427"/>
            <a:ext cx="4349472" cy="4873625"/>
          </a:xfrm>
        </p:spPr>
        <p:txBody>
          <a:bodyPr/>
          <a:lstStyle>
            <a:lvl1pPr>
              <a:defRPr sz="3007"/>
            </a:lvl1pPr>
            <a:lvl2pPr>
              <a:defRPr sz="2631"/>
            </a:lvl2pPr>
            <a:lvl3pPr>
              <a:defRPr sz="2255"/>
            </a:lvl3pPr>
            <a:lvl4pPr>
              <a:defRPr sz="1879"/>
            </a:lvl4pPr>
            <a:lvl5pPr>
              <a:defRPr sz="1879"/>
            </a:lvl5pPr>
            <a:lvl6pPr>
              <a:defRPr sz="1879"/>
            </a:lvl6pPr>
            <a:lvl7pPr>
              <a:defRPr sz="1879"/>
            </a:lvl7pPr>
            <a:lvl8pPr>
              <a:defRPr sz="1879"/>
            </a:lvl8pPr>
            <a:lvl9pPr>
              <a:defRPr sz="187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788" y="2057400"/>
            <a:ext cx="2770998" cy="3811588"/>
          </a:xfrm>
        </p:spPr>
        <p:txBody>
          <a:bodyPr/>
          <a:lstStyle>
            <a:lvl1pPr marL="0" indent="0">
              <a:buNone/>
              <a:defRPr sz="1503"/>
            </a:lvl1pPr>
            <a:lvl2pPr marL="429585" indent="0">
              <a:buNone/>
              <a:defRPr sz="1315"/>
            </a:lvl2pPr>
            <a:lvl3pPr marL="859170" indent="0">
              <a:buNone/>
              <a:defRPr sz="1128"/>
            </a:lvl3pPr>
            <a:lvl4pPr marL="1288755" indent="0">
              <a:buNone/>
              <a:defRPr sz="940"/>
            </a:lvl4pPr>
            <a:lvl5pPr marL="1718340" indent="0">
              <a:buNone/>
              <a:defRPr sz="940"/>
            </a:lvl5pPr>
            <a:lvl6pPr marL="2147926" indent="0">
              <a:buNone/>
              <a:defRPr sz="940"/>
            </a:lvl6pPr>
            <a:lvl7pPr marL="2577511" indent="0">
              <a:buNone/>
              <a:defRPr sz="940"/>
            </a:lvl7pPr>
            <a:lvl8pPr marL="3007096" indent="0">
              <a:buNone/>
              <a:defRPr sz="940"/>
            </a:lvl8pPr>
            <a:lvl9pPr marL="3436681" indent="0">
              <a:buNone/>
              <a:defRPr sz="94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457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788" y="1082842"/>
            <a:ext cx="2770998" cy="974558"/>
          </a:xfrm>
        </p:spPr>
        <p:txBody>
          <a:bodyPr anchor="b"/>
          <a:lstStyle>
            <a:lvl1pPr>
              <a:defRPr sz="3007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2528" y="987427"/>
            <a:ext cx="4349472" cy="4873625"/>
          </a:xfrm>
        </p:spPr>
        <p:txBody>
          <a:bodyPr anchor="t"/>
          <a:lstStyle>
            <a:lvl1pPr marL="0" indent="0">
              <a:buNone/>
              <a:defRPr sz="3007"/>
            </a:lvl1pPr>
            <a:lvl2pPr marL="429585" indent="0">
              <a:buNone/>
              <a:defRPr sz="2631"/>
            </a:lvl2pPr>
            <a:lvl3pPr marL="859170" indent="0">
              <a:buNone/>
              <a:defRPr sz="2255"/>
            </a:lvl3pPr>
            <a:lvl4pPr marL="1288755" indent="0">
              <a:buNone/>
              <a:defRPr sz="1879"/>
            </a:lvl4pPr>
            <a:lvl5pPr marL="1718340" indent="0">
              <a:buNone/>
              <a:defRPr sz="1879"/>
            </a:lvl5pPr>
            <a:lvl6pPr marL="2147926" indent="0">
              <a:buNone/>
              <a:defRPr sz="1879"/>
            </a:lvl6pPr>
            <a:lvl7pPr marL="2577511" indent="0">
              <a:buNone/>
              <a:defRPr sz="1879"/>
            </a:lvl7pPr>
            <a:lvl8pPr marL="3007096" indent="0">
              <a:buNone/>
              <a:defRPr sz="1879"/>
            </a:lvl8pPr>
            <a:lvl9pPr marL="3436681" indent="0">
              <a:buNone/>
              <a:defRPr sz="1879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788" y="2057400"/>
            <a:ext cx="2770998" cy="3811588"/>
          </a:xfrm>
        </p:spPr>
        <p:txBody>
          <a:bodyPr/>
          <a:lstStyle>
            <a:lvl1pPr marL="0" indent="0">
              <a:buNone/>
              <a:defRPr sz="1503"/>
            </a:lvl1pPr>
            <a:lvl2pPr marL="429585" indent="0">
              <a:buNone/>
              <a:defRPr sz="1315"/>
            </a:lvl2pPr>
            <a:lvl3pPr marL="859170" indent="0">
              <a:buNone/>
              <a:defRPr sz="1128"/>
            </a:lvl3pPr>
            <a:lvl4pPr marL="1288755" indent="0">
              <a:buNone/>
              <a:defRPr sz="940"/>
            </a:lvl4pPr>
            <a:lvl5pPr marL="1718340" indent="0">
              <a:buNone/>
              <a:defRPr sz="940"/>
            </a:lvl5pPr>
            <a:lvl6pPr marL="2147926" indent="0">
              <a:buNone/>
              <a:defRPr sz="940"/>
            </a:lvl6pPr>
            <a:lvl7pPr marL="2577511" indent="0">
              <a:buNone/>
              <a:defRPr sz="940"/>
            </a:lvl7pPr>
            <a:lvl8pPr marL="3007096" indent="0">
              <a:buNone/>
              <a:defRPr sz="940"/>
            </a:lvl8pPr>
            <a:lvl9pPr marL="3436681" indent="0">
              <a:buNone/>
              <a:defRPr sz="94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4886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для работы с доско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E6364CA-67F9-4536-B2BE-E31D44CC0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2494DA-E239-4EB9-BD55-F34232C77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EB997E1-2A31-48BC-B8D2-E0EFD6289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037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068" y="136523"/>
            <a:ext cx="6122432" cy="60943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932" y="1155032"/>
            <a:ext cx="7898731" cy="5021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0669" y="6356352"/>
            <a:ext cx="1933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B4C5C-6817-40CD-8E4D-61F0C97B8E9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5951" y="6356352"/>
            <a:ext cx="2899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67782" y="6356352"/>
            <a:ext cx="1933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5A421-99FC-4C72-89CB-78CF69F1C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206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76" r:id="rId3"/>
    <p:sldLayoutId id="2147483677" r:id="rId4"/>
    <p:sldLayoutId id="2147483678" r:id="rId5"/>
    <p:sldLayoutId id="2147483679" r:id="rId6"/>
    <p:sldLayoutId id="2147483672" r:id="rId7"/>
    <p:sldLayoutId id="2147483663" r:id="rId8"/>
    <p:sldLayoutId id="2147483664" r:id="rId9"/>
    <p:sldLayoutId id="2147483674" r:id="rId10"/>
    <p:sldLayoutId id="2147483666" r:id="rId11"/>
    <p:sldLayoutId id="2147483667" r:id="rId12"/>
    <p:sldLayoutId id="2147483673" r:id="rId13"/>
    <p:sldLayoutId id="2147483668" r:id="rId14"/>
    <p:sldLayoutId id="2147483669" r:id="rId15"/>
    <p:sldLayoutId id="2147483675" r:id="rId16"/>
  </p:sldLayoutIdLst>
  <p:txStyles>
    <p:titleStyle>
      <a:lvl1pPr algn="l" defTabSz="859170" rtl="0" eaLnBrk="1" latinLnBrk="0" hangingPunct="1">
        <a:lnSpc>
          <a:spcPct val="90000"/>
        </a:lnSpc>
        <a:spcBef>
          <a:spcPct val="0"/>
        </a:spcBef>
        <a:buNone/>
        <a:defRPr sz="4134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14793" indent="-214793" algn="l" defTabSz="859170" rtl="0" eaLnBrk="1" latinLnBrk="0" hangingPunct="1">
        <a:lnSpc>
          <a:spcPct val="90000"/>
        </a:lnSpc>
        <a:spcBef>
          <a:spcPts val="940"/>
        </a:spcBef>
        <a:buFont typeface="Arial" panose="020B0604020202020204" pitchFamily="34" charset="0"/>
        <a:buChar char="•"/>
        <a:defRPr sz="2631" kern="1200">
          <a:solidFill>
            <a:schemeClr val="tx1"/>
          </a:solidFill>
          <a:latin typeface="+mn-lt"/>
          <a:ea typeface="+mn-ea"/>
          <a:cs typeface="+mn-cs"/>
        </a:defRPr>
      </a:lvl1pPr>
      <a:lvl2pPr marL="644378" indent="-214793" algn="l" defTabSz="85917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2255" kern="1200">
          <a:solidFill>
            <a:schemeClr val="tx1"/>
          </a:solidFill>
          <a:latin typeface="+mn-lt"/>
          <a:ea typeface="+mn-ea"/>
          <a:cs typeface="+mn-cs"/>
        </a:defRPr>
      </a:lvl2pPr>
      <a:lvl3pPr marL="1073963" indent="-214793" algn="l" defTabSz="85917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879" kern="1200">
          <a:solidFill>
            <a:schemeClr val="tx1"/>
          </a:solidFill>
          <a:latin typeface="+mn-lt"/>
          <a:ea typeface="+mn-ea"/>
          <a:cs typeface="+mn-cs"/>
        </a:defRPr>
      </a:lvl3pPr>
      <a:lvl4pPr marL="1503548" indent="-214793" algn="l" defTabSz="85917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1" kern="1200">
          <a:solidFill>
            <a:schemeClr val="tx1"/>
          </a:solidFill>
          <a:latin typeface="+mn-lt"/>
          <a:ea typeface="+mn-ea"/>
          <a:cs typeface="+mn-cs"/>
        </a:defRPr>
      </a:lvl4pPr>
      <a:lvl5pPr marL="1933133" indent="-214793" algn="l" defTabSz="85917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1" kern="1200">
          <a:solidFill>
            <a:schemeClr val="tx1"/>
          </a:solidFill>
          <a:latin typeface="+mn-lt"/>
          <a:ea typeface="+mn-ea"/>
          <a:cs typeface="+mn-cs"/>
        </a:defRPr>
      </a:lvl5pPr>
      <a:lvl6pPr marL="2362718" indent="-214793" algn="l" defTabSz="85917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1" kern="1200">
          <a:solidFill>
            <a:schemeClr val="tx1"/>
          </a:solidFill>
          <a:latin typeface="+mn-lt"/>
          <a:ea typeface="+mn-ea"/>
          <a:cs typeface="+mn-cs"/>
        </a:defRPr>
      </a:lvl6pPr>
      <a:lvl7pPr marL="2792303" indent="-214793" algn="l" defTabSz="85917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1" kern="1200">
          <a:solidFill>
            <a:schemeClr val="tx1"/>
          </a:solidFill>
          <a:latin typeface="+mn-lt"/>
          <a:ea typeface="+mn-ea"/>
          <a:cs typeface="+mn-cs"/>
        </a:defRPr>
      </a:lvl7pPr>
      <a:lvl8pPr marL="3221888" indent="-214793" algn="l" defTabSz="85917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1" kern="1200">
          <a:solidFill>
            <a:schemeClr val="tx1"/>
          </a:solidFill>
          <a:latin typeface="+mn-lt"/>
          <a:ea typeface="+mn-ea"/>
          <a:cs typeface="+mn-cs"/>
        </a:defRPr>
      </a:lvl8pPr>
      <a:lvl9pPr marL="3651474" indent="-214793" algn="l" defTabSz="85917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6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9170" rtl="0" eaLnBrk="1" latinLnBrk="0" hangingPunct="1">
        <a:defRPr sz="1691" kern="1200">
          <a:solidFill>
            <a:schemeClr val="tx1"/>
          </a:solidFill>
          <a:latin typeface="+mn-lt"/>
          <a:ea typeface="+mn-ea"/>
          <a:cs typeface="+mn-cs"/>
        </a:defRPr>
      </a:lvl1pPr>
      <a:lvl2pPr marL="429585" algn="l" defTabSz="859170" rtl="0" eaLnBrk="1" latinLnBrk="0" hangingPunct="1">
        <a:defRPr sz="1691" kern="1200">
          <a:solidFill>
            <a:schemeClr val="tx1"/>
          </a:solidFill>
          <a:latin typeface="+mn-lt"/>
          <a:ea typeface="+mn-ea"/>
          <a:cs typeface="+mn-cs"/>
        </a:defRPr>
      </a:lvl2pPr>
      <a:lvl3pPr marL="859170" algn="l" defTabSz="859170" rtl="0" eaLnBrk="1" latinLnBrk="0" hangingPunct="1">
        <a:defRPr sz="1691" kern="1200">
          <a:solidFill>
            <a:schemeClr val="tx1"/>
          </a:solidFill>
          <a:latin typeface="+mn-lt"/>
          <a:ea typeface="+mn-ea"/>
          <a:cs typeface="+mn-cs"/>
        </a:defRPr>
      </a:lvl3pPr>
      <a:lvl4pPr marL="1288755" algn="l" defTabSz="859170" rtl="0" eaLnBrk="1" latinLnBrk="0" hangingPunct="1">
        <a:defRPr sz="1691" kern="1200">
          <a:solidFill>
            <a:schemeClr val="tx1"/>
          </a:solidFill>
          <a:latin typeface="+mn-lt"/>
          <a:ea typeface="+mn-ea"/>
          <a:cs typeface="+mn-cs"/>
        </a:defRPr>
      </a:lvl4pPr>
      <a:lvl5pPr marL="1718340" algn="l" defTabSz="859170" rtl="0" eaLnBrk="1" latinLnBrk="0" hangingPunct="1">
        <a:defRPr sz="1691" kern="1200">
          <a:solidFill>
            <a:schemeClr val="tx1"/>
          </a:solidFill>
          <a:latin typeface="+mn-lt"/>
          <a:ea typeface="+mn-ea"/>
          <a:cs typeface="+mn-cs"/>
        </a:defRPr>
      </a:lvl5pPr>
      <a:lvl6pPr marL="2147926" algn="l" defTabSz="859170" rtl="0" eaLnBrk="1" latinLnBrk="0" hangingPunct="1">
        <a:defRPr sz="1691" kern="1200">
          <a:solidFill>
            <a:schemeClr val="tx1"/>
          </a:solidFill>
          <a:latin typeface="+mn-lt"/>
          <a:ea typeface="+mn-ea"/>
          <a:cs typeface="+mn-cs"/>
        </a:defRPr>
      </a:lvl6pPr>
      <a:lvl7pPr marL="2577511" algn="l" defTabSz="859170" rtl="0" eaLnBrk="1" latinLnBrk="0" hangingPunct="1">
        <a:defRPr sz="1691" kern="1200">
          <a:solidFill>
            <a:schemeClr val="tx1"/>
          </a:solidFill>
          <a:latin typeface="+mn-lt"/>
          <a:ea typeface="+mn-ea"/>
          <a:cs typeface="+mn-cs"/>
        </a:defRPr>
      </a:lvl7pPr>
      <a:lvl8pPr marL="3007096" algn="l" defTabSz="859170" rtl="0" eaLnBrk="1" latinLnBrk="0" hangingPunct="1">
        <a:defRPr sz="1691" kern="1200">
          <a:solidFill>
            <a:schemeClr val="tx1"/>
          </a:solidFill>
          <a:latin typeface="+mn-lt"/>
          <a:ea typeface="+mn-ea"/>
          <a:cs typeface="+mn-cs"/>
        </a:defRPr>
      </a:lvl8pPr>
      <a:lvl9pPr marL="3436681" algn="l" defTabSz="859170" rtl="0" eaLnBrk="1" latinLnBrk="0" hangingPunct="1">
        <a:defRPr sz="16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etelevaer@bgu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infin.gov.ru/common/upload/library/2021/12/main/Metodicheskie_rekomendatsii.pdf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minfin.gov.ru/ru/perfomance/reforms/budget/budget_citizen/proactive_bud/" TargetMode="Externa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minfin.gov.ru/common/upload/library/2021/09/main/Doklad_o_luchshikh_praktikakh_initsiativnogo_budzhetirovaniya_2021.pdf" TargetMode="Externa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  <a:endParaRPr lang="ru-RU" sz="2000" dirty="0"/>
          </a:p>
        </p:txBody>
      </p:sp>
      <p:sp>
        <p:nvSpPr>
          <p:cNvPr id="6" name="Текст 1">
            <a:extLst>
              <a:ext uri="{FF2B5EF4-FFF2-40B4-BE49-F238E27FC236}">
                <a16:creationId xmlns:a16="http://schemas.microsoft.com/office/drawing/2014/main" xmlns="" id="{4B720690-76A5-47B3-9E5E-73F4EE76ECE8}"/>
              </a:ext>
            </a:extLst>
          </p:cNvPr>
          <p:cNvSpPr txBox="1">
            <a:spLocks/>
          </p:cNvSpPr>
          <p:nvPr/>
        </p:nvSpPr>
        <p:spPr>
          <a:xfrm>
            <a:off x="415786" y="1937940"/>
            <a:ext cx="7738420" cy="540060"/>
          </a:xfrm>
          <a:prstGeom prst="rect">
            <a:avLst/>
          </a:prstGeom>
        </p:spPr>
        <p:txBody>
          <a:bodyPr/>
          <a:lstStyle>
            <a:lvl1pPr marL="214793" indent="-214793" algn="l" defTabSz="859170" rtl="0" eaLnBrk="1" latinLnBrk="0" hangingPunct="1">
              <a:lnSpc>
                <a:spcPct val="90000"/>
              </a:lnSpc>
              <a:spcBef>
                <a:spcPts val="940"/>
              </a:spcBef>
              <a:buFont typeface="Arial" panose="020B0604020202020204" pitchFamily="34" charset="0"/>
              <a:buChar char="•"/>
              <a:defRPr sz="26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4378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22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3963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8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3548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3133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62718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2303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21888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1474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b="1" dirty="0" smtClean="0">
                <a:solidFill>
                  <a:schemeClr val="tx2"/>
                </a:solidFill>
              </a:rPr>
              <a:t>Проектная деятельность на муниципальном уровне. Инициативные проекты</a:t>
            </a:r>
            <a:endParaRPr lang="en-US" sz="40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30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tx2"/>
                </a:solidFill>
              </a:rPr>
              <a:t>Метелева Елена Растиславна,</a:t>
            </a:r>
          </a:p>
          <a:p>
            <a:pPr marL="0" indent="0" algn="ctr">
              <a:buNone/>
            </a:pPr>
            <a:r>
              <a:rPr lang="ru-RU" sz="2000" b="1" dirty="0" smtClean="0">
                <a:solidFill>
                  <a:schemeClr val="tx2"/>
                </a:solidFill>
              </a:rPr>
              <a:t>доктор экономических наук, профессор кафедры государственного управления и управления человеческими ресурсами БГУ</a:t>
            </a:r>
            <a:endParaRPr lang="en-US" sz="20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tx2"/>
                </a:solidFill>
                <a:hlinkClick r:id="rId2"/>
              </a:rPr>
              <a:t>metelevaer@bgu.ru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427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grpSp>
        <p:nvGrpSpPr>
          <p:cNvPr id="2" name="Группа 9"/>
          <p:cNvGrpSpPr/>
          <p:nvPr/>
        </p:nvGrpSpPr>
        <p:grpSpPr>
          <a:xfrm>
            <a:off x="518746" y="1125415"/>
            <a:ext cx="7684477" cy="5301762"/>
            <a:chOff x="202224" y="1046285"/>
            <a:chExt cx="8250860" cy="5500076"/>
          </a:xfrm>
        </p:grpSpPr>
        <p:pic>
          <p:nvPicPr>
            <p:cNvPr id="7" name="Picture 5" descr="EasyCapture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2224" y="1046285"/>
              <a:ext cx="8250860" cy="5500076"/>
            </a:xfrm>
            <a:prstGeom prst="rect">
              <a:avLst/>
            </a:prstGeom>
            <a:noFill/>
          </p:spPr>
        </p:pic>
        <p:sp>
          <p:nvSpPr>
            <p:cNvPr id="8" name="Прямоугольник 7"/>
            <p:cNvSpPr/>
            <p:nvPr/>
          </p:nvSpPr>
          <p:spPr>
            <a:xfrm>
              <a:off x="2725615" y="1107830"/>
              <a:ext cx="3244362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  <a:endParaRPr lang="ru-RU" sz="2000" dirty="0"/>
          </a:p>
        </p:txBody>
      </p:sp>
      <p:sp>
        <p:nvSpPr>
          <p:cNvPr id="6" name="Текст 1">
            <a:extLst>
              <a:ext uri="{FF2B5EF4-FFF2-40B4-BE49-F238E27FC236}">
                <a16:creationId xmlns:a16="http://schemas.microsoft.com/office/drawing/2014/main" xmlns="" id="{4B720690-76A5-47B3-9E5E-73F4EE76ECE8}"/>
              </a:ext>
            </a:extLst>
          </p:cNvPr>
          <p:cNvSpPr txBox="1">
            <a:spLocks/>
          </p:cNvSpPr>
          <p:nvPr/>
        </p:nvSpPr>
        <p:spPr>
          <a:xfrm>
            <a:off x="486123" y="1682961"/>
            <a:ext cx="7738420" cy="540060"/>
          </a:xfrm>
          <a:prstGeom prst="rect">
            <a:avLst/>
          </a:prstGeom>
        </p:spPr>
        <p:txBody>
          <a:bodyPr/>
          <a:lstStyle>
            <a:lvl1pPr marL="214793" indent="-214793" algn="l" defTabSz="859170" rtl="0" eaLnBrk="1" latinLnBrk="0" hangingPunct="1">
              <a:lnSpc>
                <a:spcPct val="90000"/>
              </a:lnSpc>
              <a:spcBef>
                <a:spcPts val="940"/>
              </a:spcBef>
              <a:buFont typeface="Arial" panose="020B0604020202020204" pitchFamily="34" charset="0"/>
              <a:buChar char="•"/>
              <a:defRPr sz="26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4378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22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3963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8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3548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3133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62718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2303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21888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1474" indent="-214793" algn="l" defTabSz="85917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6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Проект «Народные инициативы» реализуется Правительством Иркутской области совместно с депутатами Законодательного Собрания и администрациями муниципальных образований</a:t>
            </a:r>
          </a:p>
        </p:txBody>
      </p:sp>
      <p:pic>
        <p:nvPicPr>
          <p:cNvPr id="4" name="Picture 2" descr="D:\Main\1-Strategy\Инициат проекты\EasyCapture9d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1745" y="4508326"/>
            <a:ext cx="5278313" cy="1804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9427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868" y="1943100"/>
            <a:ext cx="7939540" cy="2664070"/>
          </a:xfrm>
        </p:spPr>
        <p:txBody>
          <a:bodyPr/>
          <a:lstStyle/>
          <a:p>
            <a:pPr marL="176213" indent="271463">
              <a:buFont typeface="+mj-lt"/>
              <a:buAutoNum type="arabicPeriod"/>
            </a:pPr>
            <a:r>
              <a:rPr lang="ru-RU" sz="2200" dirty="0" smtClean="0"/>
              <a:t>Законы Иркутской области об областном бюджете на соответствующий год.</a:t>
            </a:r>
          </a:p>
          <a:p>
            <a:pPr marL="176213" indent="271463">
              <a:buFont typeface="+mj-lt"/>
              <a:buAutoNum type="arabicPeriod"/>
            </a:pPr>
            <a:r>
              <a:rPr lang="ru-RU" sz="2200" dirty="0" smtClean="0"/>
              <a:t>Государственная программа </a:t>
            </a:r>
            <a:r>
              <a:rPr lang="ru-RU" sz="2200" dirty="0" smtClean="0"/>
              <a:t>«Экономическое развитие и инновационная экономика» на 2019-2024 годы». (Подпрограмма «Государственная политика в сфере экономического развития Иркутской области»)</a:t>
            </a:r>
          </a:p>
          <a:p>
            <a:pPr marL="176213" indent="271463">
              <a:buFont typeface="+mj-lt"/>
              <a:buAutoNum type="arabicPeriod"/>
            </a:pPr>
            <a:r>
              <a:rPr lang="ru-RU" sz="2200" dirty="0" smtClean="0"/>
              <a:t>Постановление Правительства Иркутской области от 14 февраля 2019 г. N 108-пп «О предоставлении </a:t>
            </a:r>
            <a:r>
              <a:rPr lang="ru-RU" sz="2200" dirty="0" smtClean="0">
                <a:solidFill>
                  <a:srgbClr val="30D05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субсидий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/>
              <a:t>из областного бюджета местным бюджетам в целях </a:t>
            </a:r>
            <a:r>
              <a:rPr lang="ru-RU" sz="2200" dirty="0" err="1" smtClean="0"/>
              <a:t>софинансирования</a:t>
            </a:r>
            <a:r>
              <a:rPr lang="ru-RU" sz="2200" dirty="0" smtClean="0"/>
              <a:t> расходных обязательств муниципальных образований Иркутской области на реализацию мероприятий перечня </a:t>
            </a:r>
            <a:r>
              <a:rPr lang="ru-RU" sz="2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проектов народных инициатив</a:t>
            </a:r>
            <a:r>
              <a:rPr lang="ru-RU" sz="2200" dirty="0" smtClean="0"/>
              <a:t>».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Правовая основа проектирования </a:t>
            </a:r>
            <a:r>
              <a:rPr lang="ru-RU" dirty="0" smtClean="0">
                <a:solidFill>
                  <a:schemeClr val="tx2"/>
                </a:solidFill>
              </a:rPr>
              <a:t>на муниципальном уровне в Иркутской области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Правовая основа проектирования </a:t>
            </a:r>
            <a:r>
              <a:rPr lang="ru-RU" dirty="0" smtClean="0">
                <a:solidFill>
                  <a:schemeClr val="tx2"/>
                </a:solidFill>
              </a:rPr>
              <a:t>на муниципальном уровне в Иркутской области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20834" name="Picture 2" descr="D:\Main\1-Strategy\Инициат проекты\EasyCapture20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08" y="2068389"/>
            <a:ext cx="8555842" cy="33740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054" y="1989444"/>
            <a:ext cx="8231212" cy="4277226"/>
          </a:xfrm>
        </p:spPr>
        <p:txBody>
          <a:bodyPr/>
          <a:lstStyle/>
          <a:p>
            <a:pPr marL="273050" indent="-273050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dirty="0" smtClean="0"/>
              <a:t>Иркутская область занимает </a:t>
            </a:r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7-е место </a:t>
            </a:r>
            <a:r>
              <a:rPr lang="ru-RU" sz="2400" dirty="0" smtClean="0"/>
              <a:t>в России и </a:t>
            </a:r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2-е</a:t>
            </a:r>
            <a:r>
              <a:rPr lang="ru-RU" sz="2400" dirty="0" smtClean="0"/>
              <a:t> </a:t>
            </a:r>
            <a:r>
              <a:rPr lang="ru-RU" sz="2400" dirty="0" smtClean="0"/>
              <a:t>в Сибири по показателям финансового обеспечения «Народных инициатив» за счет регионального бюджета. </a:t>
            </a:r>
          </a:p>
          <a:p>
            <a:pPr marL="273050" indent="-273050">
              <a:buNone/>
            </a:pPr>
            <a:r>
              <a:rPr lang="ru-RU" sz="2400" dirty="0" smtClean="0"/>
              <a:t>	За 11 лет из областного бюджета на реализацию проекта направлено более </a:t>
            </a:r>
            <a:r>
              <a:rPr lang="ru-RU" sz="2400" dirty="0" smtClean="0">
                <a:solidFill>
                  <a:srgbClr val="00B050"/>
                </a:solidFill>
              </a:rPr>
              <a:t>6 </a:t>
            </a:r>
            <a:r>
              <a:rPr lang="ru-RU" sz="2400" dirty="0" err="1" smtClean="0">
                <a:solidFill>
                  <a:srgbClr val="00B050"/>
                </a:solidFill>
              </a:rPr>
              <a:t>млрд</a:t>
            </a:r>
            <a:r>
              <a:rPr lang="ru-RU" sz="2400" dirty="0" smtClean="0">
                <a:solidFill>
                  <a:srgbClr val="00B050"/>
                </a:solidFill>
              </a:rPr>
              <a:t> рублей</a:t>
            </a:r>
            <a:r>
              <a:rPr lang="ru-RU" sz="2400" dirty="0" smtClean="0"/>
              <a:t>, что позволило </a:t>
            </a:r>
            <a:r>
              <a:rPr lang="ru-RU" sz="2400" dirty="0" smtClean="0"/>
              <a:t>реализовать свыше </a:t>
            </a:r>
            <a:r>
              <a:rPr lang="ru-RU" sz="2400" dirty="0" smtClean="0">
                <a:solidFill>
                  <a:srgbClr val="00B050"/>
                </a:solidFill>
              </a:rPr>
              <a:t>16 </a:t>
            </a:r>
            <a:r>
              <a:rPr lang="ru-RU" sz="2400" dirty="0" smtClean="0">
                <a:solidFill>
                  <a:srgbClr val="00B050"/>
                </a:solidFill>
              </a:rPr>
              <a:t>тыс. идей </a:t>
            </a:r>
            <a:r>
              <a:rPr lang="ru-RU" sz="2400" dirty="0" smtClean="0"/>
              <a:t>жителей. </a:t>
            </a:r>
          </a:p>
          <a:p>
            <a:pPr marL="273050" indent="-273050">
              <a:buNone/>
            </a:pPr>
            <a:r>
              <a:rPr lang="ru-RU" sz="2400" dirty="0" smtClean="0"/>
              <a:t>	В 2022 году на финансирование проекта направлено </a:t>
            </a:r>
            <a:r>
              <a:rPr lang="ru-RU" sz="2400" dirty="0" smtClean="0">
                <a:solidFill>
                  <a:srgbClr val="00B050"/>
                </a:solidFill>
              </a:rPr>
              <a:t>850 млн рублей</a:t>
            </a:r>
            <a:r>
              <a:rPr lang="ru-RU" sz="2400" dirty="0" smtClean="0"/>
              <a:t>. Будет реализовано </a:t>
            </a:r>
            <a:r>
              <a:rPr lang="ru-RU" sz="2400" dirty="0" smtClean="0">
                <a:solidFill>
                  <a:srgbClr val="359B6A"/>
                </a:solidFill>
              </a:rPr>
              <a:t>1237</a:t>
            </a:r>
            <a:r>
              <a:rPr lang="ru-RU" sz="2400" dirty="0" smtClean="0"/>
              <a:t> мероприятий.</a:t>
            </a: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Результаты реализации проекта «Народная инициатива»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42" y="1989444"/>
            <a:ext cx="8048124" cy="4277226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dirty="0" smtClean="0"/>
              <a:t>В </a:t>
            </a:r>
            <a:r>
              <a:rPr lang="ru-RU" sz="2400" dirty="0" smtClean="0"/>
              <a:t>Федеральный закон от 06.10.2003 г. № 131-ФЗ «Об общих принципах организации местного управления в Российской Федерации» внесены изменения Федеральным законом от </a:t>
            </a:r>
            <a:r>
              <a:rPr lang="ru-RU" sz="2400" dirty="0" smtClean="0">
                <a:solidFill>
                  <a:srgbClr val="359B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20.07.2020 </a:t>
            </a:r>
            <a:r>
              <a:rPr lang="ru-RU" sz="2400" dirty="0" smtClean="0"/>
              <a:t>г. № 236-ФЗ.</a:t>
            </a:r>
          </a:p>
          <a:p>
            <a:pPr>
              <a:buNone/>
            </a:pPr>
            <a:r>
              <a:rPr lang="ru-RU" sz="2400" dirty="0" smtClean="0"/>
              <a:t>	</a:t>
            </a:r>
            <a:r>
              <a:rPr lang="ru-RU" sz="2400" dirty="0" smtClean="0"/>
              <a:t>Введена дополнительная форма участия населения в осуществлении местного самоуправления –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инициативные проекты</a:t>
            </a:r>
            <a:r>
              <a:rPr lang="ru-RU" sz="2400" dirty="0" smtClean="0"/>
              <a:t>.</a:t>
            </a:r>
            <a:endParaRPr lang="ru-RU" sz="2400" dirty="0" smtClean="0"/>
          </a:p>
          <a:p>
            <a:pPr>
              <a:buNone/>
            </a:pP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Правовая основа проектирования на муниципальном уровне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95233" name="Picture 1" descr="D:\Main\1-Strategy\Инициат проекты\EasyCapture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6531" y="4615961"/>
            <a:ext cx="4351180" cy="1790699"/>
          </a:xfrm>
          <a:prstGeom prst="rect">
            <a:avLst/>
          </a:prstGeom>
          <a:noFill/>
          <a:ln w="38100">
            <a:solidFill>
              <a:srgbClr val="4DCF78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42" y="1989444"/>
            <a:ext cx="8048124" cy="4277226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Глава 5. Формы непосредственного осуществления населением местного самоуправления и участия населения в осуществлении местного самоуправления</a:t>
            </a:r>
          </a:p>
          <a:p>
            <a:pPr>
              <a:buNone/>
            </a:pPr>
            <a:r>
              <a:rPr lang="ru-RU" sz="2000" dirty="0" smtClean="0"/>
              <a:t>Статья 26.1. Инициативные проекты</a:t>
            </a:r>
          </a:p>
          <a:p>
            <a:pPr>
              <a:buNone/>
            </a:pPr>
            <a:r>
              <a:rPr lang="ru-RU" sz="2000" dirty="0" smtClean="0"/>
              <a:t>	1. В целях реализации мероприятий, имеющих </a:t>
            </a:r>
            <a:r>
              <a:rPr lang="ru-RU" sz="2000" u="sng" dirty="0" smtClean="0"/>
              <a:t>приоритетное значение для жителей</a:t>
            </a:r>
            <a:r>
              <a:rPr lang="ru-RU" sz="2000" dirty="0" smtClean="0"/>
              <a:t> муниципального образования или его части, по решению вопросов местного значения или иных вопросов, право решения которых предоставлено органам местного самоуправления, в местную администрацию может быть внесен </a:t>
            </a:r>
            <a:r>
              <a:rPr lang="ru-RU" sz="2000" u="sng" dirty="0" smtClean="0"/>
              <a:t>инициативный проект</a:t>
            </a:r>
            <a:r>
              <a:rPr lang="ru-RU" sz="2000" dirty="0" smtClean="0"/>
              <a:t>. </a:t>
            </a:r>
          </a:p>
          <a:p>
            <a:pPr>
              <a:buNone/>
            </a:pPr>
            <a:r>
              <a:rPr lang="ru-RU" sz="2000" dirty="0" smtClean="0"/>
              <a:t>	</a:t>
            </a:r>
            <a:endParaRPr lang="ru-RU" sz="2000" dirty="0" smtClean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Правовая основа проектирования на муниципальном уровне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42" y="1989444"/>
            <a:ext cx="8048124" cy="4277226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Статья 26.1. Инициативные проекты</a:t>
            </a:r>
          </a:p>
          <a:p>
            <a:pPr>
              <a:buNone/>
            </a:pPr>
            <a:r>
              <a:rPr lang="ru-RU" sz="2000" dirty="0" smtClean="0"/>
              <a:t>	2. С инициативой о внесении инициативного проекта вправе выступить </a:t>
            </a:r>
            <a:r>
              <a:rPr lang="ru-RU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инициативная группа </a:t>
            </a:r>
            <a:r>
              <a:rPr lang="ru-RU" sz="2000" dirty="0" smtClean="0"/>
              <a:t>численностью не менее десяти граждан, достигших 16-летнего возраста и проживающих на территории соответствующего муниципального образования, </a:t>
            </a:r>
            <a:r>
              <a:rPr lang="ru-RU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органы ТОС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староста</a:t>
            </a:r>
            <a:r>
              <a:rPr lang="ru-RU" sz="2000" dirty="0" smtClean="0">
                <a:solidFill>
                  <a:srgbClr val="00B050"/>
                </a:solidFill>
              </a:rPr>
              <a:t> </a:t>
            </a:r>
            <a:r>
              <a:rPr lang="ru-RU" sz="2000" dirty="0" smtClean="0"/>
              <a:t>сельского населенного пункта. </a:t>
            </a:r>
            <a:endParaRPr lang="en-US" sz="2000" dirty="0" smtClean="0"/>
          </a:p>
          <a:p>
            <a:pPr>
              <a:buNone/>
            </a:pPr>
            <a:r>
              <a:rPr lang="ru-RU" sz="1800" i="1" dirty="0" smtClean="0"/>
              <a:t>	……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Право выступить инициатором проекта в соответствии с нормативным правовым актом представительного органа муниципального образования может быть предоставлено также </a:t>
            </a:r>
            <a:r>
              <a:rPr lang="ru-RU" sz="1800" i="1" dirty="0" smtClean="0">
                <a:solidFill>
                  <a:srgbClr val="00B050"/>
                </a:solidFill>
              </a:rPr>
              <a:t>иным лицам, осуществляющим деятельность </a:t>
            </a:r>
            <a:r>
              <a:rPr lang="ru-RU" sz="1800" dirty="0" smtClean="0"/>
              <a:t>на территории соответствующего муниципального образования.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Правовая основа проектирования на муниципальном уровне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93" y="1582615"/>
            <a:ext cx="5820508" cy="4684055"/>
          </a:xfrm>
        </p:spPr>
        <p:txBody>
          <a:bodyPr/>
          <a:lstStyle/>
          <a:p>
            <a:pPr marL="360363" indent="-360363">
              <a:buNone/>
            </a:pPr>
            <a:r>
              <a:rPr lang="ru-RU" sz="2000" dirty="0" smtClean="0"/>
              <a:t>1) описание </a:t>
            </a:r>
            <a:r>
              <a:rPr lang="ru-RU" sz="2000" dirty="0" smtClean="0">
                <a:solidFill>
                  <a:srgbClr val="359B6A"/>
                </a:solidFill>
              </a:rPr>
              <a:t>проблемы</a:t>
            </a:r>
            <a:r>
              <a:rPr lang="ru-RU" sz="2000" dirty="0" smtClean="0"/>
              <a:t>, решение которой имеет </a:t>
            </a:r>
            <a:r>
              <a:rPr lang="ru-RU" sz="2000" dirty="0" smtClean="0">
                <a:solidFill>
                  <a:srgbClr val="00B050"/>
                </a:solidFill>
              </a:rPr>
              <a:t>приоритетное</a:t>
            </a:r>
            <a:r>
              <a:rPr lang="ru-RU" sz="2000" dirty="0" smtClean="0"/>
              <a:t> значение для жителей муниципального образования или его части;</a:t>
            </a:r>
          </a:p>
          <a:p>
            <a:pPr marL="360363" indent="-360363">
              <a:buNone/>
            </a:pPr>
            <a:r>
              <a:rPr lang="ru-RU" sz="2000" dirty="0" smtClean="0"/>
              <a:t>2) обоснование </a:t>
            </a:r>
            <a:r>
              <a:rPr lang="ru-RU" sz="2000" dirty="0" smtClean="0">
                <a:solidFill>
                  <a:srgbClr val="00B050"/>
                </a:solidFill>
              </a:rPr>
              <a:t>предложений</a:t>
            </a:r>
            <a:r>
              <a:rPr lang="ru-RU" sz="2000" dirty="0" smtClean="0"/>
              <a:t> по решению указанной проблемы;</a:t>
            </a:r>
          </a:p>
          <a:p>
            <a:pPr marL="360363" indent="-360363">
              <a:buNone/>
            </a:pPr>
            <a:r>
              <a:rPr lang="ru-RU" sz="2000" dirty="0" smtClean="0"/>
              <a:t>3) описание </a:t>
            </a:r>
            <a:r>
              <a:rPr lang="ru-RU" sz="2000" dirty="0" smtClean="0">
                <a:solidFill>
                  <a:srgbClr val="00B050"/>
                </a:solidFill>
              </a:rPr>
              <a:t>ожидаемого результата </a:t>
            </a:r>
            <a:r>
              <a:rPr lang="ru-RU" sz="2000" dirty="0" smtClean="0"/>
              <a:t>(ожидаемых результатов) реализации инициативного проекта;</a:t>
            </a:r>
          </a:p>
          <a:p>
            <a:pPr marL="360363" indent="-360363">
              <a:buNone/>
            </a:pPr>
            <a:r>
              <a:rPr lang="ru-RU" sz="2000" dirty="0" smtClean="0"/>
              <a:t>4) предварительный </a:t>
            </a:r>
            <a:r>
              <a:rPr lang="ru-RU" sz="2000" dirty="0" smtClean="0">
                <a:solidFill>
                  <a:srgbClr val="00B050"/>
                </a:solidFill>
              </a:rPr>
              <a:t>расчет необходимых расходов </a:t>
            </a:r>
            <a:r>
              <a:rPr lang="ru-RU" sz="2000" dirty="0" smtClean="0"/>
              <a:t>на реализацию инициативного проекта;</a:t>
            </a:r>
          </a:p>
          <a:p>
            <a:pPr marL="360363" indent="-360363">
              <a:buNone/>
            </a:pPr>
            <a:r>
              <a:rPr lang="ru-RU" sz="2000" dirty="0" smtClean="0"/>
              <a:t>5) планируемые </a:t>
            </a:r>
            <a:r>
              <a:rPr lang="ru-RU" sz="2000" dirty="0" smtClean="0">
                <a:solidFill>
                  <a:srgbClr val="00B050"/>
                </a:solidFill>
              </a:rPr>
              <a:t>сроки реализации </a:t>
            </a:r>
            <a:r>
              <a:rPr lang="ru-RU" sz="2000" dirty="0" smtClean="0"/>
              <a:t>инициативного проекта;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506596"/>
          </a:xfrm>
        </p:spPr>
        <p:txBody>
          <a:bodyPr>
            <a:normAutofit/>
          </a:bodyPr>
          <a:lstStyle/>
          <a:p>
            <a:r>
              <a:rPr lang="ru-RU" dirty="0"/>
              <a:t>Инициативный проект должен содержать: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8195" name="Picture 3" descr="D:\Main\1-Strategy\Инициат проекты\734633162152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5737" y="1679330"/>
            <a:ext cx="2812721" cy="25233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" y="1565031"/>
            <a:ext cx="5978769" cy="4701639"/>
          </a:xfrm>
        </p:spPr>
        <p:txBody>
          <a:bodyPr/>
          <a:lstStyle/>
          <a:p>
            <a:pPr marL="360363" indent="-360363">
              <a:buNone/>
            </a:pPr>
            <a:r>
              <a:rPr lang="ru-RU" sz="1900" dirty="0" smtClean="0"/>
              <a:t>6) сведения о планируемом (возможном) </a:t>
            </a:r>
            <a:r>
              <a:rPr lang="ru-RU" sz="1900" dirty="0" smtClean="0">
                <a:solidFill>
                  <a:srgbClr val="00B050"/>
                </a:solidFill>
              </a:rPr>
              <a:t>финансовом, имущественном и (или) трудовом участии заинтересованных</a:t>
            </a:r>
            <a:r>
              <a:rPr lang="ru-RU" sz="1900" dirty="0" smtClean="0"/>
              <a:t> </a:t>
            </a:r>
            <a:r>
              <a:rPr lang="ru-RU" sz="1900" dirty="0" smtClean="0">
                <a:solidFill>
                  <a:srgbClr val="00B050"/>
                </a:solidFill>
              </a:rPr>
              <a:t>лиц</a:t>
            </a:r>
            <a:r>
              <a:rPr lang="ru-RU" sz="1900" dirty="0" smtClean="0"/>
              <a:t> в реализации данного проекта;</a:t>
            </a:r>
          </a:p>
          <a:p>
            <a:pPr marL="360363" indent="-360363">
              <a:buNone/>
            </a:pPr>
            <a:r>
              <a:rPr lang="ru-RU" sz="1900" dirty="0" smtClean="0"/>
              <a:t>7) указание на </a:t>
            </a:r>
            <a:r>
              <a:rPr lang="ru-RU" sz="1900" dirty="0" smtClean="0">
                <a:solidFill>
                  <a:srgbClr val="00B050"/>
                </a:solidFill>
              </a:rPr>
              <a:t>объем средств местного бюджета </a:t>
            </a:r>
            <a:r>
              <a:rPr lang="ru-RU" sz="1900" dirty="0" smtClean="0"/>
              <a:t>в случае, если предполагается использование этих средств на реализацию инициативного проекта, за исключением планируемого объема инициативных платежей;</a:t>
            </a:r>
          </a:p>
          <a:p>
            <a:pPr marL="360363" indent="-360363">
              <a:buNone/>
            </a:pPr>
            <a:r>
              <a:rPr lang="ru-RU" sz="1900" dirty="0" smtClean="0"/>
              <a:t>8) указание на </a:t>
            </a:r>
            <a:r>
              <a:rPr lang="ru-RU" sz="1900" dirty="0" smtClean="0">
                <a:solidFill>
                  <a:srgbClr val="00B050"/>
                </a:solidFill>
              </a:rPr>
              <a:t>территорию</a:t>
            </a:r>
            <a:r>
              <a:rPr lang="ru-RU" sz="1900" dirty="0" smtClean="0"/>
              <a:t> муниципального образования или его часть, в границах которой будет реализовываться инициативный проект, в соответствии с порядком, установленным нормативным правовым актом представительного органа муниципального образования;</a:t>
            </a:r>
          </a:p>
          <a:p>
            <a:pPr marL="360363" indent="-360363">
              <a:buNone/>
            </a:pPr>
            <a:r>
              <a:rPr lang="ru-RU" sz="1900" dirty="0" smtClean="0"/>
              <a:t>9) </a:t>
            </a:r>
            <a:r>
              <a:rPr lang="ru-RU" sz="1900" dirty="0" smtClean="0">
                <a:solidFill>
                  <a:srgbClr val="00B050"/>
                </a:solidFill>
              </a:rPr>
              <a:t>иные сведения</a:t>
            </a:r>
            <a:r>
              <a:rPr lang="ru-RU" sz="1900" dirty="0" smtClean="0"/>
              <a:t>, предусмотренные нормативным правовым актом представительного органа муниципального образования.</a:t>
            </a:r>
          </a:p>
          <a:p>
            <a:endParaRPr lang="ru-RU" sz="1800" dirty="0" smtClean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506596"/>
          </a:xfrm>
        </p:spPr>
        <p:txBody>
          <a:bodyPr>
            <a:normAutofit/>
          </a:bodyPr>
          <a:lstStyle/>
          <a:p>
            <a:r>
              <a:rPr lang="ru-RU" dirty="0"/>
              <a:t>Инициативный проект должен содержать: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8195" name="Picture 3" descr="D:\Main\1-Strategy\Инициат проекты\734633162152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2975" y="1694352"/>
            <a:ext cx="2668575" cy="2394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027" name="Picture 3" descr="D:\Main\1-Strategy\Инициат проекты\EasyCapture1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6476" y="2077396"/>
            <a:ext cx="7055095" cy="41274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00441" y="1310054"/>
            <a:ext cx="7567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hlinkClick r:id="rId3"/>
              </a:rPr>
              <a:t>https://minfin.gov.ru/common/upload/library/2021/12/main/Metodicheskie_rekomendatsii.pdf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42" y="1749669"/>
            <a:ext cx="8048124" cy="4517001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	– это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предложение граждан</a:t>
            </a:r>
            <a:r>
              <a:rPr lang="ru-RU" sz="2000" dirty="0" smtClean="0"/>
              <a:t>, подготовленное на основе проектных идей и в установленном порядке внесённое в администрацию субъекта реализации практики инициативного бюджетирования в целях реализации мероприятий, направленных на решение приоритетной для его жителей проблемы.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5065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Инициативный проект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7170" name="Picture 2" descr="D:\Main\1-Strategy\Инициат проекты\free-png.ru-590-700x7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0195" y="2975463"/>
            <a:ext cx="3882537" cy="3882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5" y="1989444"/>
            <a:ext cx="8266381" cy="4277226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	</a:t>
            </a:r>
            <a:r>
              <a:rPr lang="ru-RU" sz="2400" dirty="0" smtClean="0"/>
              <a:t>1. </a:t>
            </a:r>
            <a:r>
              <a:rPr lang="ru-RU" sz="2400" dirty="0" smtClean="0">
                <a:solidFill>
                  <a:srgbClr val="00B050"/>
                </a:solidFill>
              </a:rPr>
              <a:t>Выдвижение</a:t>
            </a:r>
            <a:r>
              <a:rPr lang="ru-RU" sz="2400" dirty="0" smtClean="0"/>
              <a:t> инициативных проектов, включая их инициирование и общественные обсуждения, и </a:t>
            </a:r>
            <a:r>
              <a:rPr lang="ru-RU" sz="2400" dirty="0" smtClean="0">
                <a:solidFill>
                  <a:srgbClr val="00B050"/>
                </a:solidFill>
              </a:rPr>
              <a:t>внесение</a:t>
            </a:r>
            <a:r>
              <a:rPr lang="ru-RU" sz="2400" dirty="0" smtClean="0"/>
              <a:t> на рассмотрение субъекта, реализующего практику инициативного </a:t>
            </a:r>
            <a:r>
              <a:rPr lang="ru-RU" sz="2400" dirty="0" err="1" smtClean="0"/>
              <a:t>бюджетирования</a:t>
            </a:r>
            <a:r>
              <a:rPr lang="ru-RU" sz="2400" dirty="0" smtClean="0"/>
              <a:t>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5065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Этапы работы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7178" name="Picture 10" descr="D:\Main\1-Strategy\Инициат проекты\1dd9a71d9621bf88987bb910c477fda1 cop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4369" y="3771900"/>
            <a:ext cx="2362931" cy="2661772"/>
          </a:xfrm>
          <a:prstGeom prst="rect">
            <a:avLst/>
          </a:prstGeom>
          <a:noFill/>
        </p:spPr>
      </p:pic>
      <p:sp>
        <p:nvSpPr>
          <p:cNvPr id="14" name="Стрелка вправо 13"/>
          <p:cNvSpPr/>
          <p:nvPr/>
        </p:nvSpPr>
        <p:spPr>
          <a:xfrm>
            <a:off x="4123594" y="4651131"/>
            <a:ext cx="879230" cy="527539"/>
          </a:xfrm>
          <a:prstGeom prst="rightArrow">
            <a:avLst/>
          </a:prstGeom>
          <a:solidFill>
            <a:schemeClr val="accent1">
              <a:alpha val="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6" descr="D:\Main\1-Strategy\Инициат проекты\abe3f989f7ad20d1eb77ee8dc3ff9ce878edb61a9fa3c83dba95d7f1c7350dd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5328" y="3622429"/>
            <a:ext cx="2566377" cy="25663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5" y="1989444"/>
            <a:ext cx="8266381" cy="4277226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	</a:t>
            </a:r>
            <a:r>
              <a:rPr lang="ru-RU" sz="2400" dirty="0" smtClean="0"/>
              <a:t>2. </a:t>
            </a:r>
            <a:r>
              <a:rPr lang="ru-RU" sz="2400" dirty="0" smtClean="0">
                <a:solidFill>
                  <a:srgbClr val="00B050"/>
                </a:solidFill>
              </a:rPr>
              <a:t>Рассмотрение</a:t>
            </a:r>
            <a:r>
              <a:rPr lang="ru-RU" sz="2400" dirty="0" smtClean="0"/>
              <a:t> инициативных проектов, включая их технический анализ, доработку и предварительный отбор.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5065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Этапы работы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9220" name="Picture 4" descr="D:\Main\1-Strategy\Инициат проекты\depositphotos_9777013-stock-photo-working-togeth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9430" y="3036712"/>
            <a:ext cx="3492744" cy="33966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5" y="1989444"/>
            <a:ext cx="8266381" cy="4277226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	</a:t>
            </a:r>
            <a:r>
              <a:rPr lang="ru-RU" sz="2400" dirty="0" smtClean="0"/>
              <a:t>3. Конкурсный </a:t>
            </a:r>
            <a:r>
              <a:rPr lang="ru-RU" sz="2400" dirty="0" smtClean="0">
                <a:solidFill>
                  <a:srgbClr val="00B050"/>
                </a:solidFill>
              </a:rPr>
              <a:t>отбор</a:t>
            </a:r>
            <a:r>
              <a:rPr lang="ru-RU" sz="2400" dirty="0" smtClean="0"/>
              <a:t> и </a:t>
            </a:r>
            <a:r>
              <a:rPr lang="ru-RU" sz="2400" dirty="0" smtClean="0">
                <a:solidFill>
                  <a:srgbClr val="00B050"/>
                </a:solidFill>
              </a:rPr>
              <a:t>утверждение</a:t>
            </a:r>
            <a:r>
              <a:rPr lang="ru-RU" sz="2400" dirty="0" smtClean="0"/>
              <a:t> инициативных проектов для реализации.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5065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Этапы работы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0242" name="Picture 2" descr="D:\Main\1-Strategy\Инициат проекты\1642925300_2-abrakadabra-fun-p-png-chelovechki-dlya-prezentatsi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421" y="3015762"/>
            <a:ext cx="3004037" cy="3004037"/>
          </a:xfrm>
          <a:prstGeom prst="rect">
            <a:avLst/>
          </a:prstGeom>
          <a:noFill/>
        </p:spPr>
      </p:pic>
      <p:pic>
        <p:nvPicPr>
          <p:cNvPr id="10243" name="Picture 3" descr="D:\Main\1-Strategy\Инициат проекты\free-png.ru-571-340x34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6452" y="2925641"/>
            <a:ext cx="2993047" cy="2993047"/>
          </a:xfrm>
          <a:prstGeom prst="rect">
            <a:avLst/>
          </a:prstGeom>
          <a:noFill/>
        </p:spPr>
      </p:pic>
      <p:sp>
        <p:nvSpPr>
          <p:cNvPr id="8" name="Стрелка вправо 7"/>
          <p:cNvSpPr/>
          <p:nvPr/>
        </p:nvSpPr>
        <p:spPr>
          <a:xfrm>
            <a:off x="3807071" y="4237892"/>
            <a:ext cx="879230" cy="527539"/>
          </a:xfrm>
          <a:prstGeom prst="rightArrow">
            <a:avLst/>
          </a:prstGeom>
          <a:solidFill>
            <a:schemeClr val="accent1">
              <a:alpha val="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Правовая основа проектирования на муниципальном уровне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42" y="2110154"/>
            <a:ext cx="8048124" cy="4156516"/>
          </a:xfrm>
        </p:spPr>
        <p:txBody>
          <a:bodyPr/>
          <a:lstStyle/>
          <a:p>
            <a:pPr marL="176213" indent="360363">
              <a:buFont typeface="+mj-lt"/>
              <a:buAutoNum type="arabicPeriod"/>
            </a:pPr>
            <a:r>
              <a:rPr lang="ru-RU" sz="2200" dirty="0" smtClean="0"/>
              <a:t>Правовая основа на уровне </a:t>
            </a:r>
            <a:r>
              <a:rPr lang="ru-RU" sz="2200" u="sng" dirty="0" smtClean="0"/>
              <a:t>субъекта федерации </a:t>
            </a:r>
            <a:r>
              <a:rPr lang="ru-RU" sz="2200" dirty="0" smtClean="0"/>
              <a:t>– пакет НПА для реализации инициативных проектов, претендующих на поддержку за счет межбюджетных трансфертов </a:t>
            </a:r>
            <a:r>
              <a:rPr lang="ru-RU" sz="2200" dirty="0" smtClean="0">
                <a:solidFill>
                  <a:srgbClr val="30D05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бюджета субъекта федерации</a:t>
            </a:r>
            <a:r>
              <a:rPr lang="ru-RU" sz="2200" dirty="0" smtClean="0">
                <a:solidFill>
                  <a:srgbClr val="30D05A"/>
                </a:solidFill>
              </a:rPr>
              <a:t>.</a:t>
            </a:r>
          </a:p>
          <a:p>
            <a:pPr marL="176213" indent="360363">
              <a:buFont typeface="+mj-lt"/>
              <a:buAutoNum type="arabicPeriod"/>
            </a:pPr>
            <a:endParaRPr lang="ru-RU" sz="2200" dirty="0" smtClean="0"/>
          </a:p>
          <a:p>
            <a:pPr marL="176213" indent="360363">
              <a:buFont typeface="+mj-lt"/>
              <a:buAutoNum type="arabicPeriod"/>
            </a:pPr>
            <a:r>
              <a:rPr lang="ru-RU" sz="2200" dirty="0" smtClean="0"/>
              <a:t>Правовая основа на уровне </a:t>
            </a:r>
            <a:r>
              <a:rPr lang="ru-RU" sz="2200" u="sng" dirty="0" smtClean="0"/>
              <a:t>муниципального образования </a:t>
            </a:r>
            <a:r>
              <a:rPr lang="ru-RU" sz="2200" dirty="0" smtClean="0"/>
              <a:t>– пакет НПА для реализации инициативных проектов, претендующих на поддержку за счет средств </a:t>
            </a:r>
            <a:r>
              <a:rPr lang="ru-RU" sz="2200" dirty="0" smtClean="0">
                <a:solidFill>
                  <a:srgbClr val="30D05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 муниципального образования</a:t>
            </a:r>
            <a:r>
              <a:rPr lang="ru-RU" sz="2200" dirty="0" smtClean="0">
                <a:solidFill>
                  <a:srgbClr val="30D05A"/>
                </a:solidFill>
              </a:rPr>
              <a:t>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Правовая основа </a:t>
            </a:r>
            <a:r>
              <a:rPr lang="ru-RU" sz="2400" dirty="0" smtClean="0">
                <a:solidFill>
                  <a:schemeClr val="tx2"/>
                </a:solidFill>
              </a:rPr>
              <a:t>проектирования в Иркутской области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3074" name="Picture 2" descr="D:\Main\1-Strategy\Инициат проекты\EasyCapture5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3859" y="1633540"/>
            <a:ext cx="6260032" cy="44859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Правовая основа </a:t>
            </a:r>
            <a:r>
              <a:rPr lang="ru-RU" sz="2400" dirty="0" smtClean="0">
                <a:solidFill>
                  <a:schemeClr val="tx2"/>
                </a:solidFill>
              </a:rPr>
              <a:t>проектирования в Иркутской области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34146" name="Picture 2" descr="D:\Main\1-Strategy\Инициат проекты\EasyCapture1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470" y="1784106"/>
            <a:ext cx="8223738" cy="3413293"/>
          </a:xfrm>
          <a:prstGeom prst="rect">
            <a:avLst/>
          </a:prstGeom>
          <a:noFill/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505808" y="2514601"/>
            <a:ext cx="18991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580292" y="2760785"/>
            <a:ext cx="2602523" cy="87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3209193" y="4185138"/>
            <a:ext cx="2743199" cy="87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Правовая основа </a:t>
            </a:r>
            <a:r>
              <a:rPr lang="ru-RU" sz="2400" dirty="0" smtClean="0">
                <a:solidFill>
                  <a:schemeClr val="tx2"/>
                </a:solidFill>
              </a:rPr>
              <a:t>проектирования в Иркутской области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35170" name="Picture 2" descr="D:\Main\1-Strategy\Инициат проекты\EasyCapture2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858" y="1574191"/>
            <a:ext cx="8110289" cy="4272695"/>
          </a:xfrm>
          <a:prstGeom prst="rect">
            <a:avLst/>
          </a:prstGeom>
          <a:noFill/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1477108" y="2453054"/>
            <a:ext cx="52138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224954" y="3261946"/>
            <a:ext cx="18991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571501" y="3543300"/>
            <a:ext cx="4484076" cy="879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4835769" y="5161085"/>
            <a:ext cx="3217985" cy="879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41839" y="5451231"/>
            <a:ext cx="625133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Правовая основа </a:t>
            </a:r>
            <a:r>
              <a:rPr lang="ru-RU" sz="2400" dirty="0" smtClean="0">
                <a:solidFill>
                  <a:schemeClr val="tx2"/>
                </a:solidFill>
              </a:rPr>
              <a:t>проектирования в Иркутской области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36194" name="Picture 2" descr="D:\Main\1-Strategy\Инициат проекты\EasyCapture4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" y="1471246"/>
            <a:ext cx="7989277" cy="1608345"/>
          </a:xfrm>
          <a:prstGeom prst="rect">
            <a:avLst/>
          </a:prstGeom>
          <a:noFill/>
        </p:spPr>
      </p:pic>
      <p:pic>
        <p:nvPicPr>
          <p:cNvPr id="136195" name="Picture 3" descr="D:\Main\1-Strategy\Инициат проекты\EasyCapture5s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446" y="3126032"/>
            <a:ext cx="7985884" cy="2975830"/>
          </a:xfrm>
          <a:prstGeom prst="rect">
            <a:avLst/>
          </a:prstGeom>
          <a:noFill/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427177" y="3613639"/>
            <a:ext cx="18991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553916" y="3894992"/>
            <a:ext cx="6066692" cy="87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Критерии оценки проектов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37219" name="Picture 3" descr="D:\Main\1-Strategy\Инициат проекты\EasyCapture8gd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092" y="1595804"/>
            <a:ext cx="8333642" cy="42858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Критерии оценки проектов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38242" name="Picture 2" descr="D:\Main\1-Strategy\Инициат проекты\EasyCapture9s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316" y="1858108"/>
            <a:ext cx="8094419" cy="22998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Правовая основа проектирования в Иркутской области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349" y="1863968"/>
            <a:ext cx="8048124" cy="4112555"/>
          </a:xfrm>
        </p:spPr>
        <p:txBody>
          <a:bodyPr/>
          <a:lstStyle/>
          <a:p>
            <a:pPr marL="176213" indent="360363">
              <a:buNone/>
            </a:pPr>
            <a:r>
              <a:rPr lang="ru-RU" sz="2400" dirty="0" smtClean="0"/>
              <a:t>Конкурс инициативных проектов стартует </a:t>
            </a:r>
            <a:r>
              <a:rPr lang="ru-RU" sz="2400" dirty="0" smtClean="0">
                <a:solidFill>
                  <a:srgbClr val="7030A0"/>
                </a:solidFill>
              </a:rPr>
              <a:t>в июле 2022 г. </a:t>
            </a:r>
          </a:p>
          <a:p>
            <a:pPr marL="176213" indent="360363"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Отбор</a:t>
            </a:r>
            <a:r>
              <a:rPr lang="ru-RU" sz="2400" dirty="0" smtClean="0"/>
              <a:t> проектов будет проходить в </a:t>
            </a:r>
            <a:r>
              <a:rPr lang="ru-RU" sz="2400" dirty="0" smtClean="0">
                <a:solidFill>
                  <a:srgbClr val="7030A0"/>
                </a:solidFill>
              </a:rPr>
              <a:t>два этапа </a:t>
            </a:r>
            <a:r>
              <a:rPr lang="ru-RU" sz="2400" dirty="0" smtClean="0"/>
              <a:t>– на муниципальном и региональном уровнях. </a:t>
            </a:r>
          </a:p>
          <a:p>
            <a:pPr marL="176213" indent="360363">
              <a:buNone/>
            </a:pPr>
            <a:r>
              <a:rPr lang="ru-RU" sz="2400" dirty="0" smtClean="0"/>
              <a:t>Распределение субсидий из областного бюджета между муниципалитетами состоится </a:t>
            </a:r>
            <a:r>
              <a:rPr lang="ru-RU" sz="2400" dirty="0" smtClean="0">
                <a:solidFill>
                  <a:srgbClr val="7030A0"/>
                </a:solidFill>
              </a:rPr>
              <a:t>в декабре 2022 г. </a:t>
            </a:r>
          </a:p>
          <a:p>
            <a:pPr marL="176213" indent="360363">
              <a:buNone/>
            </a:pPr>
            <a:r>
              <a:rPr lang="ru-RU" sz="2400" dirty="0" smtClean="0"/>
              <a:t>Реализация новых проектов начнется в </a:t>
            </a:r>
            <a:r>
              <a:rPr lang="ru-RU" sz="2400" dirty="0" smtClean="0">
                <a:solidFill>
                  <a:srgbClr val="7030A0"/>
                </a:solidFill>
              </a:rPr>
              <a:t>2023 г.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Правовая основа проектирования в Иркутской области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349" y="1699298"/>
            <a:ext cx="8048124" cy="4277226"/>
          </a:xfrm>
        </p:spPr>
        <p:txBody>
          <a:bodyPr/>
          <a:lstStyle/>
          <a:p>
            <a:pPr marL="176213" indent="360363">
              <a:buNone/>
            </a:pPr>
            <a:endParaRPr lang="ru-RU" sz="2000" dirty="0" smtClean="0"/>
          </a:p>
          <a:p>
            <a:pPr marL="176213" indent="360363">
              <a:buNone/>
            </a:pPr>
            <a:r>
              <a:rPr lang="ru-RU" sz="2400" dirty="0" smtClean="0"/>
              <a:t>На реализацию инициативных проектов </a:t>
            </a:r>
            <a:r>
              <a:rPr lang="ru-RU" sz="2400" dirty="0" smtClean="0"/>
              <a:t>планируется </a:t>
            </a:r>
            <a:r>
              <a:rPr lang="ru-RU" sz="2400" dirty="0" smtClean="0"/>
              <a:t>направить </a:t>
            </a:r>
            <a:r>
              <a:rPr lang="ru-RU" sz="2400" dirty="0" smtClean="0">
                <a:solidFill>
                  <a:srgbClr val="7030A0"/>
                </a:solidFill>
              </a:rPr>
              <a:t>500 млн рублей </a:t>
            </a:r>
            <a:r>
              <a:rPr lang="ru-RU" sz="2400" dirty="0" smtClean="0"/>
              <a:t>из областного </a:t>
            </a:r>
            <a:r>
              <a:rPr lang="ru-RU" sz="2400" dirty="0" smtClean="0"/>
              <a:t>бюджета в 2023 году.</a:t>
            </a:r>
            <a:endParaRPr lang="ru-RU" sz="2400" dirty="0" smtClean="0"/>
          </a:p>
          <a:p>
            <a:pPr marL="176213" indent="360363"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Минимальная доля </a:t>
            </a:r>
            <a:r>
              <a:rPr lang="ru-RU" sz="2400" dirty="0" smtClean="0"/>
              <a:t>инициативных платежей должна составлять </a:t>
            </a:r>
            <a:r>
              <a:rPr lang="ru-RU" sz="2400" dirty="0" smtClean="0">
                <a:solidFill>
                  <a:srgbClr val="7030A0"/>
                </a:solidFill>
              </a:rPr>
              <a:t>не менее 10% </a:t>
            </a:r>
            <a:r>
              <a:rPr lang="ru-RU" sz="2400" dirty="0" smtClean="0"/>
              <a:t>от общей суммы проекта. </a:t>
            </a:r>
          </a:p>
          <a:p>
            <a:pPr marL="176213" indent="360363">
              <a:buNone/>
            </a:pPr>
            <a:r>
              <a:rPr lang="ru-RU" sz="2400" dirty="0" smtClean="0"/>
              <a:t>Предельный размер областной субсидии местному бюджету на реализацию </a:t>
            </a:r>
            <a:r>
              <a:rPr lang="ru-RU" sz="2400" dirty="0" smtClean="0">
                <a:solidFill>
                  <a:srgbClr val="7030A0"/>
                </a:solidFill>
              </a:rPr>
              <a:t>одной инициативы </a:t>
            </a:r>
            <a:r>
              <a:rPr lang="ru-RU" sz="2400" dirty="0" smtClean="0"/>
              <a:t>не может превышать </a:t>
            </a:r>
            <a:r>
              <a:rPr lang="ru-RU" sz="2400" dirty="0" smtClean="0">
                <a:solidFill>
                  <a:srgbClr val="7030A0"/>
                </a:solidFill>
              </a:rPr>
              <a:t>2 млн рублей</a:t>
            </a:r>
            <a:r>
              <a:rPr lang="ru-RU" sz="2400" dirty="0" smtClean="0"/>
              <a:t>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Правовая основа проектирования </a:t>
            </a:r>
            <a:r>
              <a:rPr lang="ru-RU" sz="2400" dirty="0" smtClean="0">
                <a:solidFill>
                  <a:schemeClr val="tx2"/>
                </a:solidFill>
              </a:rPr>
              <a:t>в муниципальных образованиях Иркутской области (МО «Оса)</a:t>
            </a:r>
            <a:endParaRPr lang="ru-RU" sz="24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4098" name="Picture 2" descr="D:\Main\1-Strategy\Инициат проекты\EasyCaptur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553" y="1713092"/>
            <a:ext cx="6858000" cy="4993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2"/>
                </a:solidFill>
              </a:rPr>
              <a:t>Правовая основа проектирования в муниципальных образованиях Иркутской области (МО «Оса)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16739" name="Picture 3" descr="D:\Main\1-Strategy\Инициат проекты\EasyCapture13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248" y="1805646"/>
            <a:ext cx="6742967" cy="4857092"/>
          </a:xfrm>
          <a:prstGeom prst="rect">
            <a:avLst/>
          </a:prstGeom>
          <a:noFill/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4281854" y="4967654"/>
            <a:ext cx="18991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3132993" y="6260123"/>
            <a:ext cx="2247899" cy="1172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49215" y="6482861"/>
            <a:ext cx="18991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273669" y="6482862"/>
            <a:ext cx="2669931" cy="586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093177" y="6078416"/>
            <a:ext cx="18991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2"/>
                </a:solidFill>
              </a:rPr>
              <a:t>Правовая основа проектирования в муниципальных образованиях Иркутской области (МО «Оса)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17762" name="Picture 2" descr="D:\Main\1-Strategy\Инициат проекты\EasyCapture15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599" y="2153749"/>
            <a:ext cx="8229600" cy="30952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933186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2"/>
                </a:solidFill>
              </a:rPr>
              <a:t>Правовая основа проектирования в муниципальных образованиях Иркутской области (МО «Оса)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18786" name="Picture 2" descr="D:\Main\1-Strategy\Инициат проекты\EasyCapture17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2128838"/>
            <a:ext cx="8058150" cy="2600325"/>
          </a:xfrm>
          <a:prstGeom prst="rect">
            <a:avLst/>
          </a:prstGeom>
          <a:noFill/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86862" y="3077307"/>
            <a:ext cx="1292469" cy="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888524" y="3323492"/>
            <a:ext cx="23299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495192" y="3815862"/>
            <a:ext cx="18991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521570" y="4317023"/>
            <a:ext cx="18991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851031" y="4747846"/>
            <a:ext cx="18991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209692" y="2848708"/>
            <a:ext cx="1145932" cy="293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24930" name="Picture 2" descr="D:\Main\1-Strategy\Инициат проекты\EasyCapture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938" y="1063869"/>
            <a:ext cx="8058562" cy="54688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25954" name="Picture 2" descr="D:\Main\1-Strategy\Инициат проекты\EasyCaptur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654" y="1046283"/>
            <a:ext cx="7954520" cy="5600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26978" name="Picture 2" descr="D:\Main\1-Strategy\Инициат проекты\EasyCapture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011" y="1384057"/>
            <a:ext cx="8314439" cy="3741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28003" name="Picture 3" descr="D:\Main\1-Strategy\Инициат проекты\EasyCapture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18910"/>
            <a:ext cx="8425071" cy="29465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29026" name="Picture 2" descr="D:\Main\1-Strategy\Инициат проекты\EasyCapture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69" y="1296500"/>
            <a:ext cx="8272862" cy="48669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93" y="1582615"/>
            <a:ext cx="5820508" cy="4684055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1. Наименование инициативного проекта</a:t>
            </a:r>
          </a:p>
          <a:p>
            <a:pPr>
              <a:buNone/>
            </a:pPr>
            <a:r>
              <a:rPr lang="ru-RU" sz="1800" dirty="0" smtClean="0"/>
              <a:t>2. Сведения о территории муниципального образования «</a:t>
            </a:r>
            <a:r>
              <a:rPr lang="ru-RU" sz="1800" dirty="0" smtClean="0"/>
              <a:t>Город Калуга», </a:t>
            </a:r>
            <a:r>
              <a:rPr lang="ru-RU" sz="1800" dirty="0" smtClean="0"/>
              <a:t>на которой будет реализован инициативный проект</a:t>
            </a:r>
          </a:p>
          <a:p>
            <a:pPr>
              <a:buNone/>
            </a:pPr>
            <a:r>
              <a:rPr lang="ru-RU" sz="1800" dirty="0" smtClean="0"/>
              <a:t>3. Описание инициативного проекта (необходимо приложить дизайн-проект или проект благоустройства), в том числе:</a:t>
            </a:r>
          </a:p>
          <a:p>
            <a:pPr>
              <a:buNone/>
            </a:pPr>
            <a:r>
              <a:rPr lang="ru-RU" sz="1800" dirty="0" smtClean="0"/>
              <a:t>    </a:t>
            </a:r>
            <a:r>
              <a:rPr lang="ru-RU" sz="1800" i="1" dirty="0" smtClean="0"/>
              <a:t>  3.1. </a:t>
            </a:r>
            <a:r>
              <a:rPr lang="ru-RU" sz="1800" i="1" dirty="0" smtClean="0">
                <a:solidFill>
                  <a:srgbClr val="7030A0"/>
                </a:solidFill>
              </a:rPr>
              <a:t>Цель и задачи проекта</a:t>
            </a:r>
            <a:endParaRPr lang="ru-RU" sz="18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1800" i="1" dirty="0" smtClean="0"/>
              <a:t>      3.2. Описание проблемы, решение которой имеет приоритетное значение для жителей муниципального </a:t>
            </a:r>
            <a:r>
              <a:rPr lang="ru-RU" sz="1800" i="1" dirty="0" smtClean="0"/>
              <a:t>образования «Город Калуга» или его части</a:t>
            </a:r>
            <a:endParaRPr lang="ru-RU" sz="1800" i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506596"/>
          </a:xfrm>
        </p:spPr>
        <p:txBody>
          <a:bodyPr>
            <a:normAutofit/>
          </a:bodyPr>
          <a:lstStyle/>
          <a:p>
            <a:r>
              <a:rPr lang="ru-RU" dirty="0"/>
              <a:t>Инициативный проект должен содержать: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8195" name="Picture 3" descr="D:\Main\1-Strategy\Инициат проекты\734633162152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8431" y="1966914"/>
            <a:ext cx="2683119" cy="2407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17" y="1582615"/>
            <a:ext cx="5820508" cy="4684055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4. Обоснование предложений по решению указанной проблемы</a:t>
            </a:r>
          </a:p>
          <a:p>
            <a:pPr>
              <a:buNone/>
            </a:pPr>
            <a:r>
              <a:rPr lang="ru-RU" sz="1800" dirty="0" smtClean="0"/>
              <a:t>5. </a:t>
            </a:r>
            <a:r>
              <a:rPr lang="ru-RU" sz="1800" dirty="0" smtClean="0">
                <a:solidFill>
                  <a:srgbClr val="7030A0"/>
                </a:solidFill>
              </a:rPr>
              <a:t>Мероприятия, осуществляемые в рамках реализации инициативного проекта (описание необходимых подготовительных мероприятий, конкретных мероприятий в рамках реализации инициативного проекта и иных мероприятий, без которых инициативный проект не может считаться завершенным).</a:t>
            </a:r>
          </a:p>
          <a:p>
            <a:pPr>
              <a:buNone/>
            </a:pPr>
            <a:r>
              <a:rPr lang="ru-RU" sz="1800" dirty="0" smtClean="0"/>
              <a:t>6. Ожидаемые результаты, в том числе:</a:t>
            </a:r>
          </a:p>
          <a:p>
            <a:pPr>
              <a:buNone/>
            </a:pPr>
            <a:r>
              <a:rPr lang="ru-RU" sz="1800" dirty="0" smtClean="0"/>
              <a:t>      </a:t>
            </a:r>
            <a:r>
              <a:rPr lang="ru-RU" sz="1800" i="1" dirty="0" smtClean="0">
                <a:solidFill>
                  <a:srgbClr val="7030A0"/>
                </a:solidFill>
              </a:rPr>
              <a:t>6.1. Эффективность реализации проекта.</a:t>
            </a:r>
            <a:endParaRPr lang="ru-RU" sz="18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1800" i="1" dirty="0" smtClean="0">
                <a:solidFill>
                  <a:srgbClr val="7030A0"/>
                </a:solidFill>
              </a:rPr>
              <a:t>      </a:t>
            </a:r>
            <a:r>
              <a:rPr lang="ru-RU" sz="1800" i="1" dirty="0" smtClean="0"/>
              <a:t>6.2. Количество прямых благополучателей (человек) (указать механизм определения количества прямых благополучателей).</a:t>
            </a:r>
            <a:endParaRPr lang="ru-RU" sz="1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506596"/>
          </a:xfrm>
        </p:spPr>
        <p:txBody>
          <a:bodyPr>
            <a:normAutofit/>
          </a:bodyPr>
          <a:lstStyle/>
          <a:p>
            <a:r>
              <a:rPr lang="ru-RU" dirty="0"/>
              <a:t>Инициативный проект должен содержать: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8195" name="Picture 3" descr="D:\Main\1-Strategy\Инициат проекты\734633162152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4772" y="1966914"/>
            <a:ext cx="2756778" cy="2473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17" y="1582615"/>
            <a:ext cx="5820508" cy="4684055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solidFill>
                  <a:srgbClr val="7030A0"/>
                </a:solidFill>
              </a:rPr>
              <a:t>7. Мероприятия по обеспечению эксплуатации содержания объекта после реализации проекта (указать, как будет обеспечиваться дальнейшая эксплуатация объекта, кто будет ответственным за обеспечение сохранности объекта и т.д.).</a:t>
            </a:r>
          </a:p>
          <a:p>
            <a:pPr>
              <a:buNone/>
            </a:pPr>
            <a:r>
              <a:rPr lang="ru-RU" sz="1800" dirty="0" smtClean="0"/>
              <a:t>8. Предварительный расчет необходимых расходов на реализацию инициативного проекта с приложением сметной документации, прайс-листов и др.</a:t>
            </a:r>
          </a:p>
          <a:p>
            <a:pPr>
              <a:buNone/>
            </a:pPr>
            <a:r>
              <a:rPr lang="ru-RU" sz="1800" dirty="0" smtClean="0"/>
              <a:t>9. Объем средств местного бюджета в случае, если предполагается использование этих средств на реализацию инициативного проекта, за исключением планируемого объема инициативных платежей.</a:t>
            </a:r>
            <a:endParaRPr lang="ru-RU" sz="1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506596"/>
          </a:xfrm>
        </p:spPr>
        <p:txBody>
          <a:bodyPr>
            <a:normAutofit/>
          </a:bodyPr>
          <a:lstStyle/>
          <a:p>
            <a:r>
              <a:rPr lang="ru-RU" dirty="0"/>
              <a:t>Инициативный проект должен содержать: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8195" name="Picture 3" descr="D:\Main\1-Strategy\Инициат проекты\734633162152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4772" y="1966914"/>
            <a:ext cx="2756778" cy="2473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88BB6C-72C5-41A1-B7F5-A2E47E426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17" y="1582615"/>
            <a:ext cx="5820508" cy="4684055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10. Объем инициативных платежей, обеспечиваемый инициатором проекта, в том числе:</a:t>
            </a:r>
          </a:p>
          <a:p>
            <a:pPr>
              <a:buNone/>
            </a:pPr>
            <a:r>
              <a:rPr lang="ru-RU" sz="1800" dirty="0" smtClean="0"/>
              <a:t>     </a:t>
            </a:r>
            <a:r>
              <a:rPr lang="ru-RU" sz="1800" i="1" dirty="0" smtClean="0"/>
              <a:t> 10.1. Денежные средства граждан.</a:t>
            </a:r>
            <a:endParaRPr lang="ru-RU" sz="1800" dirty="0" smtClean="0"/>
          </a:p>
          <a:p>
            <a:pPr>
              <a:buNone/>
            </a:pPr>
            <a:r>
              <a:rPr lang="ru-RU" sz="1800" i="1" dirty="0" smtClean="0"/>
              <a:t>      10.2. Денежные средства юридических лиц, индивидуальных предпринимателей.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11. Объем неденежного вклада, обеспечиваемый инициатором проекта, в том числе:</a:t>
            </a:r>
          </a:p>
          <a:p>
            <a:pPr>
              <a:buNone/>
            </a:pPr>
            <a:r>
              <a:rPr lang="ru-RU" sz="1800" dirty="0" smtClean="0"/>
              <a:t>   </a:t>
            </a:r>
            <a:r>
              <a:rPr lang="ru-RU" sz="1800" i="1" dirty="0" smtClean="0"/>
              <a:t>   11.1. Неденежный вклад граждан (добровольное имущественное участие, трудовое участие).</a:t>
            </a:r>
            <a:endParaRPr lang="ru-RU" sz="1800" dirty="0" smtClean="0"/>
          </a:p>
          <a:p>
            <a:pPr>
              <a:buNone/>
            </a:pPr>
            <a:r>
              <a:rPr lang="ru-RU" sz="1800" i="1" dirty="0" smtClean="0"/>
              <a:t>      11.2. Неденежный вклад юридических лиц, индивидуальных предпринимателей (добровольное имущественное участие, трудовое участие).</a:t>
            </a:r>
          </a:p>
          <a:p>
            <a:pPr>
              <a:buNone/>
            </a:pPr>
            <a:r>
              <a:rPr lang="ru-RU" sz="1800" dirty="0" smtClean="0"/>
              <a:t>12. Планируемые сроки реализации проекта.</a:t>
            </a:r>
          </a:p>
          <a:p>
            <a:pPr>
              <a:buNone/>
            </a:pPr>
            <a:endParaRPr lang="ru-RU" sz="1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958" y="1005681"/>
            <a:ext cx="7903626" cy="506596"/>
          </a:xfrm>
        </p:spPr>
        <p:txBody>
          <a:bodyPr>
            <a:normAutofit/>
          </a:bodyPr>
          <a:lstStyle/>
          <a:p>
            <a:r>
              <a:rPr lang="ru-RU" dirty="0"/>
              <a:t>Инициативный проект должен содержать: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8195" name="Picture 3" descr="D:\Main\1-Strategy\Инициат проекты\734633162152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4772" y="1966914"/>
            <a:ext cx="2756778" cy="2473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4065" y="1125415"/>
            <a:ext cx="7567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hlinkClick r:id="rId2"/>
              </a:rPr>
              <a:t>https://minfin.gov.ru/ru/perfomance/reforms/budget/budget_citizen/proactive_bud/</a:t>
            </a:r>
            <a:endParaRPr lang="ru-RU" sz="2000" dirty="0"/>
          </a:p>
        </p:txBody>
      </p:sp>
      <p:pic>
        <p:nvPicPr>
          <p:cNvPr id="122882" name="Picture 2" descr="D:\Main\1-Strategy\Инициат проекты\EasyCapture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921" y="1820008"/>
            <a:ext cx="7242664" cy="46938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4065" y="1125415"/>
            <a:ext cx="7567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hlinkClick r:id="rId2"/>
              </a:rPr>
              <a:t>https://minfin.gov.ru/common/upload/library/2021/09/main/Doklad_o_luchshikh_praktikakh_initsiativnogo_budzhetirovaniya_2021.pdf</a:t>
            </a:r>
            <a:endParaRPr lang="ru-RU" sz="2000" dirty="0"/>
          </a:p>
        </p:txBody>
      </p:sp>
      <p:pic>
        <p:nvPicPr>
          <p:cNvPr id="132098" name="Picture 2" descr="D:\Main\1-Strategy\Инициат проекты\EasyCapture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8008" y="1915990"/>
            <a:ext cx="6457950" cy="4591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37AF9640-72CB-420F-BDE2-D987342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8" y="136523"/>
            <a:ext cx="6004642" cy="663577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Проектная деятельность на муниципальном уровне. Инициативные проекты</a:t>
            </a:r>
          </a:p>
        </p:txBody>
      </p:sp>
      <p:pic>
        <p:nvPicPr>
          <p:cNvPr id="133124" name="Picture 4" descr="D:\Main\1-Strategy\Инициат проекты\gif-dlya-prezentaciy-8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4872" y="1346689"/>
            <a:ext cx="3478234" cy="4130919"/>
          </a:xfrm>
          <a:prstGeom prst="rect">
            <a:avLst/>
          </a:prstGeom>
          <a:noFill/>
        </p:spPr>
      </p:pic>
      <p:sp>
        <p:nvSpPr>
          <p:cNvPr id="8" name="Текст 3">
            <a:extLst>
              <a:ext uri="{FF2B5EF4-FFF2-40B4-BE49-F238E27FC236}">
                <a16:creationId xmlns:a16="http://schemas.microsoft.com/office/drawing/2014/main" xmlns="" id="{9CCCC70E-CC78-4933-8FD6-F03F03595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1015" y="5296327"/>
            <a:ext cx="8212016" cy="902250"/>
          </a:xfrm>
        </p:spPr>
        <p:txBody>
          <a:bodyPr>
            <a:normAutofit/>
          </a:bodyPr>
          <a:lstStyle/>
          <a:p>
            <a:r>
              <a:rPr lang="ru-RU" dirty="0" smtClean="0"/>
              <a:t>Залог успеха инициативных проектов – в инициативных гражданах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6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CD7847AD20FEA4982191C4281BEE7CF" ma:contentTypeVersion="0" ma:contentTypeDescription="Создание документа." ma:contentTypeScope="" ma:versionID="7ca51196fefe9b2af9d18b72969ff1c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5b3fbc7b90e30c3e6e9a5c02c6ede4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91D592-56E0-4380-9A86-0DF197205C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839A83E-EE4D-47BC-A645-40914456DB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422F97-AC2E-4CA1-8B0D-D6D93269111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3385</TotalTime>
  <Words>1152</Words>
  <Application>Microsoft Office PowerPoint</Application>
  <PresentationFormat>Произвольный</PresentationFormat>
  <Paragraphs>140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  <vt:lpstr>Проектная деятельность на муниципальном уровне. Инициативные проекты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wedwasd</dc:title>
  <dc:creator>алексей родионов</dc:creator>
  <cp:lastModifiedBy>Meteleva Elena</cp:lastModifiedBy>
  <cp:revision>848</cp:revision>
  <dcterms:created xsi:type="dcterms:W3CDTF">2022-03-24T09:37:51Z</dcterms:created>
  <dcterms:modified xsi:type="dcterms:W3CDTF">2022-06-02T00:53:25Z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0x0101006CD7847AD20FEA4982191C4281BEE7CF</vt:lpwstr>
  </property>
</Properties>
</file>