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2" r:id="rId3"/>
    <p:sldId id="350" r:id="rId4"/>
    <p:sldId id="351" r:id="rId5"/>
    <p:sldId id="357" r:id="rId6"/>
    <p:sldId id="359" r:id="rId7"/>
    <p:sldId id="354" r:id="rId8"/>
    <p:sldId id="355" r:id="rId9"/>
    <p:sldId id="358" r:id="rId10"/>
    <p:sldId id="318" r:id="rId1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Relationship Id="rId4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Relationship Id="rId4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 количество животных без владельцев на территории Иркутской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 в 2021-2022 гг.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Общее количество животных без владельцев на территории Иркутской области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9482154831266998E-2"/>
                  <c:y val="-0.342156332030793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149054580551615E-2"/>
                  <c:y val="-0.335101562298199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15549</c:v>
                </c:pt>
                <c:pt idx="1">
                  <c:v>13137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46-40A0-8F63-4DFCB9ADC1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9304320"/>
        <c:axId val="102436800"/>
        <c:axId val="0"/>
      </c:bar3DChart>
      <c:catAx>
        <c:axId val="6930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02436800"/>
        <c:crosses val="autoZero"/>
        <c:auto val="1"/>
        <c:lblAlgn val="ctr"/>
        <c:lblOffset val="100"/>
        <c:noMultiLvlLbl val="0"/>
      </c:catAx>
      <c:valAx>
        <c:axId val="102436800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9304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использования средств грантов, в %</a:t>
            </a:r>
            <a:r>
              <a:rPr lang="ru-RU" sz="18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общему объему использованных средств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182857142857142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454961608059862"/>
          <c:y val="0.19075015056806555"/>
          <c:w val="0.58183244485743635"/>
          <c:h val="0.274278442746127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Средства гранта СОНКО использованы:</c:v>
                </c:pt>
              </c:strCache>
            </c:strRef>
          </c:tx>
          <c:explosion val="8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14-4D98-96BB-BD1A3053B43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914-4D98-96BB-BD1A3053B43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0.19025128380691553"/>
                  <c:y val="-5.079435618264637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914-4D98-96BB-BD1A3053B430}"/>
                </c:ext>
              </c:extLst>
            </c:dLbl>
            <c:dLbl>
              <c:idx val="2"/>
              <c:layout>
                <c:manualLayout>
                  <c:x val="-6.9923509561304831E-2"/>
                  <c:y val="-1.101456563305831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914-4D98-96BB-BD1A3053B4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Приобретение строительных материалов, строительство производственных объектов (ветеринарные блоки, вольеры, ограждения) - 12,6 млн руб   </c:v>
                </c:pt>
                <c:pt idx="1">
                  <c:v>Обеспечение водоснабжением и электроснабжением - 0,7 млн руб</c:v>
                </c:pt>
                <c:pt idx="2">
                  <c:v>Приобретение специализированного оборудования (для отлова и содержания животных, для хранения и утилизации биологических отходов, ветеринарное оборудование) - 0,7 млн руб</c:v>
                </c:pt>
                <c:pt idx="3">
                  <c:v>Приобретение модульных зданий - 0,6 млн руб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12652866</c:v>
                </c:pt>
                <c:pt idx="1">
                  <c:v>703338</c:v>
                </c:pt>
                <c:pt idx="2" formatCode="#,##0">
                  <c:v>700694</c:v>
                </c:pt>
                <c:pt idx="3">
                  <c:v>648375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14-4D98-96BB-BD1A3053B43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640778598327382E-2"/>
          <c:y val="0.44560668430453254"/>
          <c:w val="0.88078035897686702"/>
          <c:h val="0.554393371496734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 руб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3.0991241435924266E-3"/>
                  <c:y val="-0.15010152536243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813-4548-990F-2896A0B70BFC}"/>
                </c:ext>
              </c:extLst>
            </c:dLbl>
            <c:dLbl>
              <c:idx val="1"/>
              <c:layout>
                <c:manualLayout>
                  <c:x val="3.718948972310912E-2"/>
                  <c:y val="-0.375253813406075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813-4548-990F-2896A0B70BFC}"/>
                </c:ext>
              </c:extLst>
            </c:dLbl>
            <c:dLbl>
              <c:idx val="2"/>
              <c:layout>
                <c:manualLayout>
                  <c:x val="1.0846934502573491E-2"/>
                  <c:y val="-0.4390469616851083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4079238015662527E-2"/>
                      <c:h val="0.126122806685781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813-4548-990F-2896A0B70BFC}"/>
                </c:ext>
              </c:extLst>
            </c:dLbl>
            <c:dLbl>
              <c:idx val="3"/>
              <c:layout>
                <c:manualLayout>
                  <c:x val="9.2973724307772801E-3"/>
                  <c:y val="-0.424036809148865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813-4548-990F-2896A0B70B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3.8</c:v>
                </c:pt>
                <c:pt idx="1">
                  <c:v>16</c:v>
                </c:pt>
                <c:pt idx="2">
                  <c:v>19</c:v>
                </c:pt>
                <c:pt idx="3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13-4548-990F-2896A0B70B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2708352"/>
        <c:axId val="69040896"/>
        <c:axId val="0"/>
      </c:bar3DChart>
      <c:catAx>
        <c:axId val="5270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9040896"/>
        <c:crosses val="autoZero"/>
        <c:auto val="1"/>
        <c:lblAlgn val="ctr"/>
        <c:lblOffset val="100"/>
        <c:noMultiLvlLbl val="0"/>
      </c:catAx>
      <c:valAx>
        <c:axId val="6904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08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3715187691705547"/>
          <c:w val="0.86968403012802975"/>
          <c:h val="0.6621142220540788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3403</c:v>
                </c:pt>
                <c:pt idx="1">
                  <c:v>3338</c:v>
                </c:pt>
                <c:pt idx="2">
                  <c:v>3132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15-46E0-BF68-14210F067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52646400"/>
        <c:axId val="102439680"/>
        <c:axId val="0"/>
      </c:bar3DChart>
      <c:catAx>
        <c:axId val="52646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02439680"/>
        <c:crosses val="autoZero"/>
        <c:auto val="1"/>
        <c:lblAlgn val="ctr"/>
        <c:lblOffset val="100"/>
        <c:noMultiLvlLbl val="0"/>
      </c:catAx>
      <c:valAx>
        <c:axId val="102439680"/>
        <c:scaling>
          <c:orientation val="minMax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5264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658669795746469E-2"/>
          <c:y val="0"/>
          <c:w val="0.92134133020425357"/>
          <c:h val="0.8560340019920949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7059</c:v>
                </c:pt>
                <c:pt idx="1">
                  <c:v>7266</c:v>
                </c:pt>
                <c:pt idx="2">
                  <c:v>6659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B8-42B0-B05C-D15AECABBA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52647424"/>
        <c:axId val="52782208"/>
        <c:axId val="0"/>
      </c:bar3DChart>
      <c:catAx>
        <c:axId val="52647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52782208"/>
        <c:crosses val="autoZero"/>
        <c:auto val="1"/>
        <c:lblAlgn val="ctr"/>
        <c:lblOffset val="100"/>
        <c:noMultiLvlLbl val="0"/>
      </c:catAx>
      <c:valAx>
        <c:axId val="52782208"/>
        <c:scaling>
          <c:orientation val="minMax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52647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0.12737</cdr:x>
      <cdr:y>0.22807</cdr:y>
    </cdr:from>
    <cdr:to>
      <cdr:x>0.76925</cdr:x>
      <cdr:y>0.2807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>
          <a:off x="514400" y="936104"/>
          <a:ext cx="2592288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0.3644</cdr:x>
      <cdr:y>0.17569</cdr:y>
    </cdr:from>
    <cdr:to>
      <cdr:x>0.59082</cdr:x>
      <cdr:y>0.29386</cdr:y>
    </cdr:to>
    <cdr:sp macro="" textlink="">
      <cdr:nvSpPr>
        <cdr:cNvPr id="5" name="TextBox 4"/>
        <cdr:cNvSpPr txBox="1"/>
      </cdr:nvSpPr>
      <cdr:spPr>
        <a:xfrm xmlns:a="http://schemas.openxmlformats.org/drawingml/2006/main" rot="225051">
          <a:off x="1471675" y="721127"/>
          <a:ext cx="914400" cy="485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Линия тренда</a:t>
          </a:r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0.19231</cdr:x>
      <cdr:y>0.05882</cdr:y>
    </cdr:from>
    <cdr:to>
      <cdr:x>0.92308</cdr:x>
      <cdr:y>0.07843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>
          <a:off x="720080" y="216024"/>
          <a:ext cx="2736304" cy="7200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0.46154</cdr:x>
      <cdr:y>0</cdr:y>
    </cdr:from>
    <cdr:to>
      <cdr:x>0.70574</cdr:x>
      <cdr:y>0.09804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728192" y="0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Линия тренда</a:t>
          </a:r>
          <a:endParaRPr lang="ru-RU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22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47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470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000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91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78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26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63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19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472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864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9E4EF-6E32-4432-A533-0ACB12A9E9DF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ADDB5-0EBE-487B-82CF-F7E0A5497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31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707904" y="5864802"/>
            <a:ext cx="17523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63064" y="139394"/>
            <a:ext cx="42974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Правительство Иркутской области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140968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ДОКЛАД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на заседание Совета Законодательного Собрания Иркутской области</a:t>
            </a: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 взаимодействию с представительными органами </a:t>
            </a: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муниципальных образований Иркутской области</a:t>
            </a:r>
            <a:endParaRPr lang="ru-RU" sz="40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820" y="1556791"/>
            <a:ext cx="1419072" cy="94937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270939" y="703850"/>
            <a:ext cx="2701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Служба ветеринарии</a:t>
            </a:r>
          </a:p>
        </p:txBody>
      </p:sp>
    </p:spTree>
    <p:extLst>
      <p:ext uri="{BB962C8B-B14F-4D97-AF65-F5344CB8AC3E}">
        <p14:creationId xmlns:p14="http://schemas.microsoft.com/office/powerpoint/2010/main" val="45588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363272" cy="692696"/>
          </a:xfrm>
        </p:spPr>
        <p:txBody>
          <a:bodyPr>
            <a:no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Проведено мероприятий по обращению с животными без владельцев в 2022 году, голов</a:t>
            </a:r>
            <a: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2452791"/>
              </p:ext>
            </p:extLst>
          </p:nvPr>
        </p:nvGraphicFramePr>
        <p:xfrm>
          <a:off x="395536" y="942385"/>
          <a:ext cx="8363271" cy="1159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825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60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</a:t>
                      </a:r>
                      <a:r>
                        <a:rPr lang="ru-RU" sz="1600" baseline="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муниципальных образований, заключивших контракты по отлову ЖБВ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853" marR="468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Отловлено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853" marR="468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Стерилизовано, вакцинировано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853" marR="468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Пало, в </a:t>
                      </a: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т.ч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6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умервщлено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853" marR="46853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7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853" marR="468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6659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853" marR="468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6263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853" marR="468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6853" marR="46853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435471"/>
              </p:ext>
            </p:extLst>
          </p:nvPr>
        </p:nvGraphicFramePr>
        <p:xfrm>
          <a:off x="467544" y="2852934"/>
          <a:ext cx="8363272" cy="36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033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0238" y="116632"/>
            <a:ext cx="8229600" cy="108012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нормативно-правовой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базы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5138718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службы ветеринарии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Иркутской области от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13 мая 2022 года № 50-спр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«Об утверждении Порядка определения немотивированной агрессивности у животных без владельцев»;</a:t>
            </a:r>
          </a:p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службы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ветеринарии Иркутской области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от 24 августа 2020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года № 53-спр «Об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утверждении Порядка осуществления деятельности по обращению с животными без владельцев на территории Иркутской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области»;</a:t>
            </a:r>
          </a:p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службы ветеринарии Иркутской области от 25 октября 2022 года № 153-спр « Об установлении средней стоимости услуг для расчета субвенций»;</a:t>
            </a:r>
          </a:p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закона, предусматривающий административную ответственность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юрлиц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и ИП за нарушение требований в области обращения с животными (внесен Указом Губернатора от 17 января 2022 года № 9-уг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постановления Иркутской области об установлении дополнительных требований к содержанию домашних животных, в том числе к их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выгулу.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83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767" y="58844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Принятый на сессии Законодательного Собрания Иркутской области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января 2023 года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 о внесении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изменений в Закон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Иркутской области № 110-ОЗ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647" y="1529408"/>
            <a:ext cx="8579296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изменения: </a:t>
            </a:r>
          </a:p>
          <a:p>
            <a:pPr algn="just">
              <a:buFont typeface="+mj-lt"/>
              <a:buAutoNum type="arabicPeriod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Введение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способ расчета нормативов для определения общего объема субвенций дополнительную оплату труда муниципальных служащих, осуществляющих  исполнение государственных полномочий.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Дополнение нормой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 возможности перераспределения субвенций между бюджетами муниципальных образований Иркутской области на основании отчетов и обращений органов местного самоуправления.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Использование в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расчетах по некоторым услугам (в формулах)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специальных коэффициентов: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 оказанию ветеринарной помощи, стерилизации, кастрации, маркированию животных без владельцев и т. д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buFont typeface="+mj-lt"/>
              <a:buAutoNum type="arabicPeriod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Введение в способ расчета возможности учитывать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количество животных без владельцев в связи с чрезвычайной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ситуацией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 иными объективными факторами, оказывающими влияние на численность популяции животных без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владельцев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161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внесении изменений в федеральное законодательство об ответственном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обращении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животными направленные в федеральные органы власти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перечень основных принципов обращения с животными включить принцип приоритета обеспечения безопасности и иных прав и законных интересов граждан;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предусмотреть субсидии из федерального бюджета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софинансирование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мероприятий по строительству приютов для животных;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утвердить на федеральном уровне единую методику учета численности (мониторинга) животных без владельцев;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создать единую информационную базу для внесения сведений об идентификации животных без владельцев;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ввести административную ответственность за нарушения требований в области обращения с животными,;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рассмотреть вопрос по регулированию численности животных путем их обязательной стерилизации;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определить критерии установления немотивированной агрессии у животных и полномочия должностных лиц по её установлению;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исключить возможность возврата животных без владельцев на прежние места их обитания, при этом в федеральном бюджете предусмотреть финансовые средства 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софинансирование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затрат на их содержание.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178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013" y="9248"/>
            <a:ext cx="8229600" cy="61144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Просветительская деятельность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441747" cy="19001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Изготовлено видеороликов и наглядных материалов – 10;</a:t>
            </a:r>
          </a:p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Подготовлено и опубликовано материалов через СМИ, на сайтах, ТВ и радио - 245;</a:t>
            </a:r>
          </a:p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Подготовлено и направлено руководств, информационных писем, администрациям, организациям, ИП и гражданам - 748;</a:t>
            </a:r>
          </a:p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Проведено бесед, выступлений на собраниях, совещаниях, сходах - 808;</a:t>
            </a:r>
          </a:p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Организовано и проведено семинаров, конференций и совещаний - 15;</a:t>
            </a:r>
          </a:p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Проведено профилактических визитов в отношении индивидуальных предпринимателей, юридических и физических лиц, осуществляющих деятельность в области обращения с животными – 28;</a:t>
            </a:r>
          </a:p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Проведено «уроков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доброты» </a:t>
            </a:r>
            <a:r>
              <a:rPr lang="ru-RU" sz="1800" smtClean="0">
                <a:latin typeface="Arial" pitchFamily="34" charset="0"/>
                <a:cs typeface="Arial" pitchFamily="34" charset="0"/>
              </a:rPr>
              <a:t>– более 3000.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106150"/>
            <a:ext cx="3792059" cy="2567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59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Привлечение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государственных инспекторов службы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рамках муниципальных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контрактов в 2020-2022 гг.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330544"/>
              </p:ext>
            </p:extLst>
          </p:nvPr>
        </p:nvGraphicFramePr>
        <p:xfrm>
          <a:off x="457200" y="1124744"/>
          <a:ext cx="8363271" cy="525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520">
                  <a:extLst>
                    <a:ext uri="{9D8B030D-6E8A-4147-A177-3AD203B41FA5}">
                      <a16:colId xmlns="" xmlns:a16="http://schemas.microsoft.com/office/drawing/2014/main" val="2883514431"/>
                    </a:ext>
                  </a:extLst>
                </a:gridCol>
                <a:gridCol w="4608512">
                  <a:extLst>
                    <a:ext uri="{9D8B030D-6E8A-4147-A177-3AD203B41FA5}">
                      <a16:colId xmlns="" xmlns:a16="http://schemas.microsoft.com/office/drawing/2014/main" val="565490004"/>
                    </a:ext>
                  </a:extLst>
                </a:gridCol>
                <a:gridCol w="2160239">
                  <a:extLst>
                    <a:ext uri="{9D8B030D-6E8A-4147-A177-3AD203B41FA5}">
                      <a16:colId xmlns="" xmlns:a16="http://schemas.microsoft.com/office/drawing/2014/main" val="304787600"/>
                    </a:ext>
                  </a:extLst>
                </a:gridCol>
              </a:tblGrid>
              <a:tr h="40385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участий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51687810"/>
                  </a:ext>
                </a:extLst>
              </a:tr>
              <a:tr h="68145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Слюдянский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район, Ангарск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1386587"/>
                  </a:ext>
                </a:extLst>
              </a:tr>
              <a:tr h="14454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города Усолье-Сибирское, Свирск, Ангарск,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Заларинский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Баяндаевский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Эхирит-Булагатский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районы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2288665"/>
                  </a:ext>
                </a:extLst>
              </a:tr>
              <a:tr h="272583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города Усолье-Сибирское, Ангарск, Свирск, Черемхово, Иркутск,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Нижнеудинский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Усольский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Черемховский,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Аларский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Слюдянский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Иркутский,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Ольхонский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Эхирит-Булагатский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районы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7109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90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3636714" cy="1102443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Грантовая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поддержка НКО в период с 2021 г. по 2024 г., млн руб.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741477"/>
              </p:ext>
            </p:extLst>
          </p:nvPr>
        </p:nvGraphicFramePr>
        <p:xfrm>
          <a:off x="4032250" y="116632"/>
          <a:ext cx="5111750" cy="6840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68164" y="5246516"/>
            <a:ext cx="3291680" cy="1057795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Всего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период 2021-2022 годов получателями грантов стали 6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НКО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686259890"/>
              </p:ext>
            </p:extLst>
          </p:nvPr>
        </p:nvGraphicFramePr>
        <p:xfrm>
          <a:off x="195758" y="1435100"/>
          <a:ext cx="4097932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4506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457200" y="116632"/>
            <a:ext cx="4038600" cy="60095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зафиксированных укусов в 2020 – 2022 гг. (по данным </a:t>
            </a:r>
            <a:r>
              <a:rPr 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Роспотребнадзора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4648200" y="0"/>
            <a:ext cx="4038600" cy="6126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Количество животных без владельцев, в отношении которых проведены мероприятия по системе ОСВВ в 2020-2022 гг.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7234264"/>
              </p:ext>
            </p:extLst>
          </p:nvPr>
        </p:nvGraphicFramePr>
        <p:xfrm>
          <a:off x="457200" y="1268760"/>
          <a:ext cx="403860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685533119"/>
              </p:ext>
            </p:extLst>
          </p:nvPr>
        </p:nvGraphicFramePr>
        <p:xfrm>
          <a:off x="4788024" y="1916832"/>
          <a:ext cx="374441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658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708920"/>
            <a:ext cx="8229600" cy="8640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38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4321</TotalTime>
  <Words>693</Words>
  <Application>Microsoft Office PowerPoint</Application>
  <PresentationFormat>Экран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 Проведено мероприятий по обращению с животными без владельцев в 2022 году, голов </vt:lpstr>
      <vt:lpstr>Совершенствование нормативно-правовой базы</vt:lpstr>
      <vt:lpstr>Принятый на сессии Законодательного Собрания Иркутской области 18 января 2023 года Закон о внесении изменений в Закон Иркутской области № 110-ОЗ </vt:lpstr>
      <vt:lpstr>Предложения о внесении изменений в федеральное законодательство об ответственном обращении с животными направленные в федеральные органы власти </vt:lpstr>
      <vt:lpstr>Просветительская деятельность</vt:lpstr>
      <vt:lpstr>Привлечение государственных инспекторов службы в рамках муниципальных контрактов в 2020-2022 гг.</vt:lpstr>
      <vt:lpstr>Грантовая поддержка НКО в период с 2021 г. по 2024 г., млн руб.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Святослав Андреевич Яковлев</dc:creator>
  <cp:lastModifiedBy>Иван Иванович Лобыцин</cp:lastModifiedBy>
  <cp:revision>121</cp:revision>
  <cp:lastPrinted>2017-10-10T08:26:36Z</cp:lastPrinted>
  <dcterms:created xsi:type="dcterms:W3CDTF">2016-02-02T08:52:15Z</dcterms:created>
  <dcterms:modified xsi:type="dcterms:W3CDTF">2023-01-30T01:03:36Z</dcterms:modified>
</cp:coreProperties>
</file>