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"/>
  </p:notesMasterIdLst>
  <p:sldIdLst>
    <p:sldId id="256" r:id="rId2"/>
    <p:sldId id="346" r:id="rId3"/>
    <p:sldId id="342" r:id="rId4"/>
    <p:sldId id="343" r:id="rId5"/>
    <p:sldId id="334" r:id="rId6"/>
    <p:sldId id="344" r:id="rId7"/>
    <p:sldId id="321" r:id="rId8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D477EB9-FFCF-454D-AC7B-695724EAA99A}">
          <p14:sldIdLst>
            <p14:sldId id="256"/>
            <p14:sldId id="346"/>
            <p14:sldId id="342"/>
            <p14:sldId id="343"/>
            <p14:sldId id="334"/>
            <p14:sldId id="344"/>
            <p14:sldId id="32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46C"/>
    <a:srgbClr val="005392"/>
    <a:srgbClr val="0033CC"/>
    <a:srgbClr val="0045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77" autoAdjust="0"/>
    <p:restoredTop sz="86744" autoAdjust="0"/>
  </p:normalViewPr>
  <p:slideViewPr>
    <p:cSldViewPr>
      <p:cViewPr varScale="1">
        <p:scale>
          <a:sx n="99" d="100"/>
          <a:sy n="99" d="100"/>
        </p:scale>
        <p:origin x="7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EC91D8-4318-430A-9B8D-687D7EFA36AB}" type="datetimeFigureOut">
              <a:rPr lang="ru-RU" smtClean="0"/>
              <a:t>10.10.2022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1C3F52-7711-4A93-B837-65C2538F08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6569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1C3F52-7711-4A93-B837-65C2538F08E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11489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1C3F52-7711-4A93-B837-65C2538F08E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37674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1C3F52-7711-4A93-B837-65C2538F08E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20146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1C3F52-7711-4A93-B837-65C2538F08E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20146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1C3F52-7711-4A93-B837-65C2538F08E9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20146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1C3F52-7711-4A93-B837-65C2538F08E9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41382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1C3F52-7711-4A93-B837-65C2538F08E9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0870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733C0-49DE-4BDE-85D2-928BFCCA7D4C}" type="datetime1">
              <a:rPr lang="ru-RU" smtClean="0"/>
              <a:t>10.10.2022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66E49-F042-4F32-B2DD-792639C7F9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3200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9A572-097D-427E-9225-AC43798FC1CB}" type="datetime1">
              <a:rPr lang="ru-RU" smtClean="0"/>
              <a:t>10.10.2022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66E49-F042-4F32-B2DD-792639C7F9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5680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54A31-D611-4826-B0C7-CDB3AEB95B6E}" type="datetime1">
              <a:rPr lang="ru-RU" smtClean="0"/>
              <a:t>10.10.2022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66E49-F042-4F32-B2DD-792639C7F9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4776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90029-70AB-4049-B7C9-C267D3047A06}" type="datetime1">
              <a:rPr lang="ru-RU" smtClean="0"/>
              <a:t>10.10.2022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66E49-F042-4F32-B2DD-792639C7F9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3295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11DEB-4F78-4B64-B230-F27E7EE3EAC0}" type="datetime1">
              <a:rPr lang="ru-RU" smtClean="0"/>
              <a:t>10.10.2022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66E49-F042-4F32-B2DD-792639C7F9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2255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EF0B0-69A6-4CCA-9BBA-B01D052EFDCA}" type="datetime1">
              <a:rPr lang="ru-RU" smtClean="0"/>
              <a:t>10.10.2022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66E49-F042-4F32-B2DD-792639C7F9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1604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A5250-67BD-4E2E-9B6C-C8DBB29D002C}" type="datetime1">
              <a:rPr lang="ru-RU" smtClean="0"/>
              <a:t>10.10.2022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66E49-F042-4F32-B2DD-792639C7F9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2468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9C693-865C-446E-9C9F-886039F1AFCF}" type="datetime1">
              <a:rPr lang="ru-RU" smtClean="0"/>
              <a:t>10.10.2022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66E49-F042-4F32-B2DD-792639C7F9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8343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92DBE-923B-49C2-938E-30B58656F834}" type="datetime1">
              <a:rPr lang="ru-RU" smtClean="0"/>
              <a:t>10.10.2022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66E49-F042-4F32-B2DD-792639C7F9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993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C7C93-30E7-4F15-94A0-6A4EDF4C20F6}" type="datetime1">
              <a:rPr lang="ru-RU" smtClean="0"/>
              <a:t>10.10.2022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66E49-F042-4F32-B2DD-792639C7F9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7225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90F73-8F1E-42F5-9280-2F334DCC6758}" type="datetime1">
              <a:rPr lang="ru-RU" smtClean="0"/>
              <a:t>10.10.2022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66E49-F042-4F32-B2DD-792639C7F9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3289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9BDC33-C52D-48BD-A287-D122ADDF971A}" type="datetime1">
              <a:rPr lang="ru-RU" smtClean="0"/>
              <a:t>10.10.2022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A66E49-F042-4F32-B2DD-792639C7F9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9919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005392"/>
          </a:solidFill>
        </p:spPr>
        <p:txBody>
          <a:bodyPr>
            <a:noAutofit/>
          </a:bodyPr>
          <a:lstStyle/>
          <a:p>
            <a:r>
              <a:rPr lang="ru-RU" sz="4500" b="1" dirty="0">
                <a:solidFill>
                  <a:schemeClr val="bg1"/>
                </a:solidFill>
              </a:rPr>
              <a:t>Исполнение бюджетов </a:t>
            </a:r>
            <a:br>
              <a:rPr lang="ru-RU" sz="4500" b="1" dirty="0">
                <a:solidFill>
                  <a:schemeClr val="bg1"/>
                </a:solidFill>
              </a:rPr>
            </a:br>
            <a:r>
              <a:rPr lang="ru-RU" sz="4500" b="1" dirty="0">
                <a:solidFill>
                  <a:schemeClr val="bg1"/>
                </a:solidFill>
              </a:rPr>
              <a:t>муниципальных образований </a:t>
            </a:r>
            <a:br>
              <a:rPr lang="ru-RU" sz="4500" b="1" dirty="0">
                <a:solidFill>
                  <a:schemeClr val="bg1"/>
                </a:solidFill>
              </a:rPr>
            </a:br>
            <a:r>
              <a:rPr lang="ru-RU" sz="4500" b="1" dirty="0">
                <a:solidFill>
                  <a:schemeClr val="bg1"/>
                </a:solidFill>
              </a:rPr>
              <a:t>в 2022 году </a:t>
            </a:r>
            <a:br>
              <a:rPr lang="ru-RU" sz="2800" b="1" dirty="0">
                <a:solidFill>
                  <a:schemeClr val="bg1"/>
                </a:solidFill>
              </a:rPr>
            </a:br>
            <a:br>
              <a:rPr lang="ru-RU" sz="1100" b="1" dirty="0">
                <a:solidFill>
                  <a:schemeClr val="bg1"/>
                </a:solidFill>
              </a:rPr>
            </a:br>
            <a:br>
              <a:rPr lang="ru-RU" sz="1100" b="1" dirty="0">
                <a:solidFill>
                  <a:schemeClr val="bg1"/>
                </a:solidFill>
              </a:rPr>
            </a:br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-42664" y="6413895"/>
            <a:ext cx="1871761" cy="3893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ru-RU" sz="1800" dirty="0">
                <a:solidFill>
                  <a:schemeClr val="bg1"/>
                </a:solidFill>
              </a:rPr>
              <a:t>www.irksp.ru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0E59B21-ED99-DE49-BE01-A0B7499B47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16632"/>
            <a:ext cx="713705" cy="71370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90FE484-C443-8D46-A216-7253E56C501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3059" b="24019"/>
          <a:stretch/>
        </p:blipFill>
        <p:spPr>
          <a:xfrm>
            <a:off x="6916224" y="5384752"/>
            <a:ext cx="2249843" cy="139486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985B834-27D6-44DC-BBA9-27ACA560D551}"/>
              </a:ext>
            </a:extLst>
          </p:cNvPr>
          <p:cNvSpPr txBox="1"/>
          <p:nvPr/>
        </p:nvSpPr>
        <p:spPr>
          <a:xfrm>
            <a:off x="2843808" y="6423909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Баяндай, 11 октября 2022 года</a:t>
            </a:r>
          </a:p>
        </p:txBody>
      </p:sp>
    </p:spTree>
    <p:extLst>
      <p:ext uri="{BB962C8B-B14F-4D97-AF65-F5344CB8AC3E}">
        <p14:creationId xmlns:p14="http://schemas.microsoft.com/office/powerpoint/2010/main" val="3773252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10980712" y="-577007"/>
            <a:ext cx="1512168" cy="1154013"/>
          </a:xfrm>
          <a:prstGeom prst="roundRect">
            <a:avLst/>
          </a:prstGeom>
          <a:solidFill>
            <a:schemeClr val="tx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34" tIns="38967" rIns="77934" bIns="38967" rtlCol="0" anchor="ctr"/>
          <a:lstStyle/>
          <a:p>
            <a:pPr fontAlgn="base">
              <a:spcBef>
                <a:spcPct val="0"/>
              </a:spcBef>
              <a:defRPr/>
            </a:pPr>
            <a:endParaRPr lang="ru-RU" sz="12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66E49-F042-4F32-B2DD-792639C7F982}" type="slidenum">
              <a:rPr lang="ru-RU" smtClean="0"/>
              <a:t>2</a:t>
            </a:fld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02BCACF-C17F-4330-B56D-602934E517C5}"/>
              </a:ext>
            </a:extLst>
          </p:cNvPr>
          <p:cNvSpPr/>
          <p:nvPr/>
        </p:nvSpPr>
        <p:spPr>
          <a:xfrm>
            <a:off x="251520" y="285626"/>
            <a:ext cx="8640960" cy="37893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46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КСО Иркутской области в рамках полномочий 6-ФЗ  проводят контрольные и экспертно-аналитические мероприятий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500" b="1" i="1" dirty="0">
                <a:solidFill>
                  <a:srgbClr val="00246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Основные </a:t>
            </a:r>
            <a:r>
              <a:rPr lang="ru-RU" sz="1500" b="1" i="1" dirty="0">
                <a:solidFill>
                  <a:srgbClr val="0024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замечания: </a:t>
            </a:r>
            <a:r>
              <a:rPr lang="ru-RU" sz="15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осуществлялся строительный надзор, установлены факты  невыполненных работ (отсутствие противопожарных дверей, отдельные секции радиаторов находились не на месте и др.),  нарушение учетной политики организаций, Инструкции № 157н,  замечания по МПА, ошибки в начислении заработной платы, неполное оформление путевых листов, нарушения нормативов по питанию, временное заимствование средств дорожного фонда (восстановлены)  и т.п. 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00246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КСО анализируется в течение года исполнение бюджетов, в том числе поселений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endParaRPr lang="ru-RU" dirty="0">
              <a:solidFill>
                <a:srgbClr val="00246C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dirty="0">
              <a:solidFill>
                <a:srgbClr val="00246C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400" dirty="0">
              <a:solidFill>
                <a:srgbClr val="00246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BEDC721-2B17-4295-888C-C4050C413F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762"/>
          <a:stretch/>
        </p:blipFill>
        <p:spPr>
          <a:xfrm>
            <a:off x="107504" y="2975430"/>
            <a:ext cx="8443199" cy="3380920"/>
          </a:xfrm>
          <a:prstGeom prst="rect">
            <a:avLst/>
          </a:prstGeom>
        </p:spPr>
      </p:pic>
      <p:sp>
        <p:nvSpPr>
          <p:cNvPr id="5" name="Овал 4">
            <a:extLst>
              <a:ext uri="{FF2B5EF4-FFF2-40B4-BE49-F238E27FC236}">
                <a16:creationId xmlns:a16="http://schemas.microsoft.com/office/drawing/2014/main" id="{946CD45E-A240-40BC-BB0D-06EED4BDBF24}"/>
              </a:ext>
            </a:extLst>
          </p:cNvPr>
          <p:cNvSpPr/>
          <p:nvPr/>
        </p:nvSpPr>
        <p:spPr>
          <a:xfrm>
            <a:off x="3635896" y="4005064"/>
            <a:ext cx="432048" cy="2354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D1F5EB78-6CD9-409D-945E-E721AC0CF602}"/>
              </a:ext>
            </a:extLst>
          </p:cNvPr>
          <p:cNvSpPr/>
          <p:nvPr/>
        </p:nvSpPr>
        <p:spPr>
          <a:xfrm>
            <a:off x="3635896" y="4869160"/>
            <a:ext cx="432048" cy="2354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8230A486-549C-46A4-B454-F2C3190C4ECF}"/>
              </a:ext>
            </a:extLst>
          </p:cNvPr>
          <p:cNvSpPr/>
          <p:nvPr/>
        </p:nvSpPr>
        <p:spPr>
          <a:xfrm>
            <a:off x="6300192" y="5589240"/>
            <a:ext cx="432048" cy="235471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B4C57FFE-E011-4637-9548-11DD3C7F0879}"/>
              </a:ext>
            </a:extLst>
          </p:cNvPr>
          <p:cNvSpPr/>
          <p:nvPr/>
        </p:nvSpPr>
        <p:spPr>
          <a:xfrm>
            <a:off x="6265872" y="5190597"/>
            <a:ext cx="432048" cy="235471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475FC5-FDD9-4928-8B8E-224FD9A817BF}"/>
              </a:ext>
            </a:extLst>
          </p:cNvPr>
          <p:cNvSpPr txBox="1"/>
          <p:nvPr/>
        </p:nvSpPr>
        <p:spPr>
          <a:xfrm>
            <a:off x="3611013" y="2821541"/>
            <a:ext cx="1656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0024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01.10.2022:</a:t>
            </a:r>
          </a:p>
        </p:txBody>
      </p:sp>
    </p:spTree>
    <p:extLst>
      <p:ext uri="{BB962C8B-B14F-4D97-AF65-F5344CB8AC3E}">
        <p14:creationId xmlns:p14="http://schemas.microsoft.com/office/powerpoint/2010/main" val="1981996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10980712" y="-577007"/>
            <a:ext cx="1512168" cy="1154013"/>
          </a:xfrm>
          <a:prstGeom prst="roundRect">
            <a:avLst/>
          </a:prstGeom>
          <a:solidFill>
            <a:schemeClr val="tx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34" tIns="38967" rIns="77934" bIns="38967" rtlCol="0" anchor="ctr"/>
          <a:lstStyle/>
          <a:p>
            <a:pPr fontAlgn="base">
              <a:spcBef>
                <a:spcPct val="0"/>
              </a:spcBef>
              <a:defRPr/>
            </a:pPr>
            <a:endParaRPr lang="ru-RU" sz="12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134521"/>
              </p:ext>
            </p:extLst>
          </p:nvPr>
        </p:nvGraphicFramePr>
        <p:xfrm>
          <a:off x="395536" y="908720"/>
          <a:ext cx="7920880" cy="48245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20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24536">
                <a:tc>
                  <a:txBody>
                    <a:bodyPr/>
                    <a:lstStyle/>
                    <a:p>
                      <a:pPr algn="just"/>
                      <a:endParaRPr lang="ru-RU" sz="1800" b="1" kern="12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66E49-F042-4F32-B2DD-792639C7F982}" type="slidenum">
              <a:rPr lang="ru-RU" smtClean="0"/>
              <a:t>3</a:t>
            </a:fld>
            <a:endParaRPr lang="ru-RU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DB14F9F9-4432-4316-8267-FB629F706D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3769110"/>
              </p:ext>
            </p:extLst>
          </p:nvPr>
        </p:nvGraphicFramePr>
        <p:xfrm>
          <a:off x="107504" y="136525"/>
          <a:ext cx="8784976" cy="6398772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555584">
                  <a:extLst>
                    <a:ext uri="{9D8B030D-6E8A-4147-A177-3AD203B41FA5}">
                      <a16:colId xmlns:a16="http://schemas.microsoft.com/office/drawing/2014/main" val="508389256"/>
                    </a:ext>
                  </a:extLst>
                </a:gridCol>
                <a:gridCol w="5781120">
                  <a:extLst>
                    <a:ext uri="{9D8B030D-6E8A-4147-A177-3AD203B41FA5}">
                      <a16:colId xmlns:a16="http://schemas.microsoft.com/office/drawing/2014/main" val="1834691786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3604514548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4036417681"/>
                    </a:ext>
                  </a:extLst>
                </a:gridCol>
              </a:tblGrid>
              <a:tr h="2284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№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Наименование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КЦСР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объем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extLst>
                  <a:ext uri="{0D108BD9-81ED-4DB2-BD59-A6C34878D82A}">
                    <a16:rowId xmlns:a16="http://schemas.microsoft.com/office/drawing/2014/main" val="3979171472"/>
                  </a:ext>
                </a:extLst>
              </a:tr>
              <a:tr h="3455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МП "Развитие образования </a:t>
                      </a:r>
                      <a:r>
                        <a:rPr lang="ru-RU" sz="1200" dirty="0" err="1">
                          <a:effectLst/>
                        </a:rPr>
                        <a:t>Баяндаевского</a:t>
                      </a:r>
                      <a:r>
                        <a:rPr lang="ru-RU" sz="1200" dirty="0">
                          <a:effectLst/>
                        </a:rPr>
                        <a:t> района на 2019-2024 годы"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740000000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549 620,5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extLst>
                  <a:ext uri="{0D108BD9-81ED-4DB2-BD59-A6C34878D82A}">
                    <a16:rowId xmlns:a16="http://schemas.microsoft.com/office/drawing/2014/main" val="2609687230"/>
                  </a:ext>
                </a:extLst>
              </a:tr>
              <a:tr h="3455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МП "Управление муниципальными финансами в МО "</a:t>
                      </a:r>
                      <a:r>
                        <a:rPr lang="ru-RU" sz="1200" dirty="0" err="1">
                          <a:effectLst/>
                        </a:rPr>
                        <a:t>Баяндаевский</a:t>
                      </a:r>
                      <a:r>
                        <a:rPr lang="ru-RU" sz="1200" dirty="0">
                          <a:effectLst/>
                        </a:rPr>
                        <a:t> район" на 2019-2024 годы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8600000000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110 373,3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extLst>
                  <a:ext uri="{0D108BD9-81ED-4DB2-BD59-A6C34878D82A}">
                    <a16:rowId xmlns:a16="http://schemas.microsoft.com/office/drawing/2014/main" val="2562375008"/>
                  </a:ext>
                </a:extLst>
              </a:tr>
              <a:tr h="3455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МП "Совершенствование механизмов управления экономическим развитием в МО "</a:t>
                      </a:r>
                      <a:r>
                        <a:rPr lang="ru-RU" sz="1200" dirty="0" err="1">
                          <a:effectLst/>
                        </a:rPr>
                        <a:t>Баяндаевский</a:t>
                      </a:r>
                      <a:r>
                        <a:rPr lang="ru-RU" sz="1200" dirty="0">
                          <a:effectLst/>
                        </a:rPr>
                        <a:t> район" на 2019-2024 годы"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8900000000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63 990,1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extLst>
                  <a:ext uri="{0D108BD9-81ED-4DB2-BD59-A6C34878D82A}">
                    <a16:rowId xmlns:a16="http://schemas.microsoft.com/office/drawing/2014/main" val="1830939751"/>
                  </a:ext>
                </a:extLst>
              </a:tr>
              <a:tr h="3455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МП "Развитие культуры в МО "</a:t>
                      </a:r>
                      <a:r>
                        <a:rPr lang="ru-RU" sz="1200" dirty="0" err="1">
                          <a:effectLst/>
                        </a:rPr>
                        <a:t>Баяндаевский</a:t>
                      </a:r>
                      <a:r>
                        <a:rPr lang="ru-RU" sz="1200" dirty="0">
                          <a:effectLst/>
                        </a:rPr>
                        <a:t> район" на 2019-2024 годы"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7600000000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38 439,7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extLst>
                  <a:ext uri="{0D108BD9-81ED-4DB2-BD59-A6C34878D82A}">
                    <a16:rowId xmlns:a16="http://schemas.microsoft.com/office/drawing/2014/main" val="2003936087"/>
                  </a:ext>
                </a:extLst>
              </a:tr>
              <a:tr h="3455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МП "Социальная поддержка населения </a:t>
                      </a:r>
                      <a:r>
                        <a:rPr lang="ru-RU" sz="1200" dirty="0" err="1">
                          <a:effectLst/>
                        </a:rPr>
                        <a:t>Баяндаевского</a:t>
                      </a:r>
                      <a:r>
                        <a:rPr lang="ru-RU" sz="1200" dirty="0">
                          <a:effectLst/>
                        </a:rPr>
                        <a:t> района" на 2019-2024 годы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8000000000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29 793,0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extLst>
                  <a:ext uri="{0D108BD9-81ED-4DB2-BD59-A6C34878D82A}">
                    <a16:rowId xmlns:a16="http://schemas.microsoft.com/office/drawing/2014/main" val="3950332698"/>
                  </a:ext>
                </a:extLst>
              </a:tr>
              <a:tr h="3455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МП "Молодым семьям - доступное жилье" на 2019-2024 годы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8200000000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3 865,0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extLst>
                  <a:ext uri="{0D108BD9-81ED-4DB2-BD59-A6C34878D82A}">
                    <a16:rowId xmlns:a16="http://schemas.microsoft.com/office/drawing/2014/main" val="2264615442"/>
                  </a:ext>
                </a:extLst>
              </a:tr>
              <a:tr h="3455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МП "Поддержка и развитие физической культуры и спорта в МО "</a:t>
                      </a:r>
                      <a:r>
                        <a:rPr lang="ru-RU" sz="1200" dirty="0" err="1">
                          <a:effectLst/>
                        </a:rPr>
                        <a:t>Баяндаевский</a:t>
                      </a:r>
                      <a:r>
                        <a:rPr lang="ru-RU" sz="1200" dirty="0">
                          <a:effectLst/>
                        </a:rPr>
                        <a:t> район" на 2019-2024 годы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7500000000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3 570,4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extLst>
                  <a:ext uri="{0D108BD9-81ED-4DB2-BD59-A6C34878D82A}">
                    <a16:rowId xmlns:a16="http://schemas.microsoft.com/office/drawing/2014/main" val="322117014"/>
                  </a:ext>
                </a:extLst>
              </a:tr>
              <a:tr h="3455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МП "Комплексное развитие сельских территорий МО "</a:t>
                      </a:r>
                      <a:r>
                        <a:rPr lang="ru-RU" sz="1200" dirty="0" err="1">
                          <a:effectLst/>
                        </a:rPr>
                        <a:t>Баяндаевский</a:t>
                      </a:r>
                      <a:r>
                        <a:rPr lang="ru-RU" sz="1200" dirty="0">
                          <a:effectLst/>
                        </a:rPr>
                        <a:t> район" на 2020-2024 годы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8300000000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1 393,8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extLst>
                  <a:ext uri="{0D108BD9-81ED-4DB2-BD59-A6C34878D82A}">
                    <a16:rowId xmlns:a16="http://schemas.microsoft.com/office/drawing/2014/main" val="3781681626"/>
                  </a:ext>
                </a:extLst>
              </a:tr>
              <a:tr h="2325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9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МП "Охрана окружающей среды в МО "</a:t>
                      </a:r>
                      <a:r>
                        <a:rPr lang="ru-RU" sz="1200" dirty="0" err="1">
                          <a:effectLst/>
                        </a:rPr>
                        <a:t>Баяндаевский</a:t>
                      </a:r>
                      <a:r>
                        <a:rPr lang="ru-RU" sz="1200" dirty="0">
                          <a:effectLst/>
                        </a:rPr>
                        <a:t> район" на 2019-2024 годы"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8500000000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780,0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extLst>
                  <a:ext uri="{0D108BD9-81ED-4DB2-BD59-A6C34878D82A}">
                    <a16:rowId xmlns:a16="http://schemas.microsoft.com/office/drawing/2014/main" val="1941454068"/>
                  </a:ext>
                </a:extLst>
              </a:tr>
              <a:tr h="3455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МП "Повышение безопасности дорожного движения в МО "</a:t>
                      </a:r>
                      <a:r>
                        <a:rPr lang="ru-RU" sz="1200" dirty="0" err="1">
                          <a:effectLst/>
                        </a:rPr>
                        <a:t>Баяндаевский</a:t>
                      </a:r>
                      <a:r>
                        <a:rPr lang="ru-RU" sz="1200" dirty="0">
                          <a:effectLst/>
                        </a:rPr>
                        <a:t> район" на 2019-2024 годы"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8400000000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565,7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extLst>
                  <a:ext uri="{0D108BD9-81ED-4DB2-BD59-A6C34878D82A}">
                    <a16:rowId xmlns:a16="http://schemas.microsoft.com/office/drawing/2014/main" val="3175950042"/>
                  </a:ext>
                </a:extLst>
              </a:tr>
              <a:tr h="3455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МП "Энергосбережение и повышение энергетической эффективности в МО "</a:t>
                      </a:r>
                      <a:r>
                        <a:rPr lang="ru-RU" sz="1200" dirty="0" err="1">
                          <a:effectLst/>
                        </a:rPr>
                        <a:t>Баяндаевский</a:t>
                      </a:r>
                      <a:r>
                        <a:rPr lang="ru-RU" sz="1200" dirty="0">
                          <a:effectLst/>
                        </a:rPr>
                        <a:t> район" на 2019-2024 годы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8100000000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400,1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extLst>
                  <a:ext uri="{0D108BD9-81ED-4DB2-BD59-A6C34878D82A}">
                    <a16:rowId xmlns:a16="http://schemas.microsoft.com/office/drawing/2014/main" val="2555782752"/>
                  </a:ext>
                </a:extLst>
              </a:tr>
              <a:tr h="3455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МП "Профилактика терроризма и экстремизма на территории МО "</a:t>
                      </a:r>
                      <a:r>
                        <a:rPr lang="ru-RU" sz="1200" dirty="0" err="1">
                          <a:effectLst/>
                        </a:rPr>
                        <a:t>Баяндаевский</a:t>
                      </a:r>
                      <a:r>
                        <a:rPr lang="ru-RU" sz="1200" dirty="0">
                          <a:effectLst/>
                        </a:rPr>
                        <a:t> район" на 2019-2024 годы"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8800000000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194,7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extLst>
                  <a:ext uri="{0D108BD9-81ED-4DB2-BD59-A6C34878D82A}">
                    <a16:rowId xmlns:a16="http://schemas.microsoft.com/office/drawing/2014/main" val="3869418660"/>
                  </a:ext>
                </a:extLst>
              </a:tr>
              <a:tr h="2284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13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МП "Профилактика ВИЧ-инфекции в </a:t>
                      </a:r>
                      <a:r>
                        <a:rPr lang="ru-RU" sz="1200" dirty="0" err="1">
                          <a:effectLst/>
                        </a:rPr>
                        <a:t>Баяндаевском</a:t>
                      </a:r>
                      <a:r>
                        <a:rPr lang="ru-RU" sz="1200" dirty="0">
                          <a:effectLst/>
                        </a:rPr>
                        <a:t> районе на 2021-2025г.г.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770000000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90,0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extLst>
                  <a:ext uri="{0D108BD9-81ED-4DB2-BD59-A6C34878D82A}">
                    <a16:rowId xmlns:a16="http://schemas.microsoft.com/office/drawing/2014/main" val="2041368307"/>
                  </a:ext>
                </a:extLst>
              </a:tr>
              <a:tr h="2284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МП "Молодежная политика на 2019-2024 годы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790000000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62,5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extLst>
                  <a:ext uri="{0D108BD9-81ED-4DB2-BD59-A6C34878D82A}">
                    <a16:rowId xmlns:a16="http://schemas.microsoft.com/office/drawing/2014/main" val="1253765094"/>
                  </a:ext>
                </a:extLst>
              </a:tr>
              <a:tr h="3455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15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МП "Профилактика правонарушений и социального сиротства в </a:t>
                      </a:r>
                      <a:r>
                        <a:rPr lang="ru-RU" sz="1200" dirty="0" err="1">
                          <a:effectLst/>
                        </a:rPr>
                        <a:t>Баяндаевском</a:t>
                      </a:r>
                      <a:r>
                        <a:rPr lang="ru-RU" sz="1200" dirty="0">
                          <a:effectLst/>
                        </a:rPr>
                        <a:t> районе" на 2019-2024годы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8700000000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45,0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extLst>
                  <a:ext uri="{0D108BD9-81ED-4DB2-BD59-A6C34878D82A}">
                    <a16:rowId xmlns:a16="http://schemas.microsoft.com/office/drawing/2014/main" val="3312346040"/>
                  </a:ext>
                </a:extLst>
              </a:tr>
              <a:tr h="345530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Итого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х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803 183,8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extLst>
                  <a:ext uri="{0D108BD9-81ED-4DB2-BD59-A6C34878D82A}">
                    <a16:rowId xmlns:a16="http://schemas.microsoft.com/office/drawing/2014/main" val="3689848699"/>
                  </a:ext>
                </a:extLst>
              </a:tr>
              <a:tr h="3455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Непрограммные 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х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6 734,5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extLst>
                  <a:ext uri="{0D108BD9-81ED-4DB2-BD59-A6C34878D82A}">
                    <a16:rowId xmlns:a16="http://schemas.microsoft.com/office/drawing/2014/main" val="365096999"/>
                  </a:ext>
                </a:extLst>
              </a:tr>
              <a:tr h="3455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ВСЕГО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х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809 918,3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537" marR="36537" marT="0" marB="0" anchor="ctr"/>
                </a:tc>
                <a:extLst>
                  <a:ext uri="{0D108BD9-81ED-4DB2-BD59-A6C34878D82A}">
                    <a16:rowId xmlns:a16="http://schemas.microsoft.com/office/drawing/2014/main" val="36211077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8582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10980712" y="-577007"/>
            <a:ext cx="1512168" cy="1154013"/>
          </a:xfrm>
          <a:prstGeom prst="roundRect">
            <a:avLst/>
          </a:prstGeom>
          <a:solidFill>
            <a:schemeClr val="tx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34" tIns="38967" rIns="77934" bIns="38967" rtlCol="0" anchor="ctr"/>
          <a:lstStyle/>
          <a:p>
            <a:pPr fontAlgn="base">
              <a:spcBef>
                <a:spcPct val="0"/>
              </a:spcBef>
              <a:defRPr/>
            </a:pPr>
            <a:endParaRPr lang="ru-RU" sz="12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66E49-F042-4F32-B2DD-792639C7F982}" type="slidenum">
              <a:rPr lang="ru-RU" smtClean="0"/>
              <a:t>4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3717" y="-27384"/>
            <a:ext cx="91302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46C"/>
                </a:solidFill>
              </a:rPr>
              <a:t>Участие в региональных проектах, в млн. р. </a:t>
            </a:r>
            <a:r>
              <a:rPr lang="ru-RU" sz="1500" dirty="0">
                <a:solidFill>
                  <a:srgbClr val="00246C"/>
                </a:solidFill>
              </a:rPr>
              <a:t>(не создан проектный офис)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1D263CD3-77A3-460A-81A1-C90C7D8557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0279643"/>
              </p:ext>
            </p:extLst>
          </p:nvPr>
        </p:nvGraphicFramePr>
        <p:xfrm>
          <a:off x="179512" y="341948"/>
          <a:ext cx="8424935" cy="5935846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240165">
                  <a:extLst>
                    <a:ext uri="{9D8B030D-6E8A-4147-A177-3AD203B41FA5}">
                      <a16:colId xmlns:a16="http://schemas.microsoft.com/office/drawing/2014/main" val="18380304"/>
                    </a:ext>
                  </a:extLst>
                </a:gridCol>
                <a:gridCol w="1231553">
                  <a:extLst>
                    <a:ext uri="{9D8B030D-6E8A-4147-A177-3AD203B41FA5}">
                      <a16:colId xmlns:a16="http://schemas.microsoft.com/office/drawing/2014/main" val="4198402257"/>
                    </a:ext>
                  </a:extLst>
                </a:gridCol>
                <a:gridCol w="1799960">
                  <a:extLst>
                    <a:ext uri="{9D8B030D-6E8A-4147-A177-3AD203B41FA5}">
                      <a16:colId xmlns:a16="http://schemas.microsoft.com/office/drawing/2014/main" val="3360729168"/>
                    </a:ext>
                  </a:extLst>
                </a:gridCol>
                <a:gridCol w="1119592">
                  <a:extLst>
                    <a:ext uri="{9D8B030D-6E8A-4147-A177-3AD203B41FA5}">
                      <a16:colId xmlns:a16="http://schemas.microsoft.com/office/drawing/2014/main" val="1871180761"/>
                    </a:ext>
                  </a:extLst>
                </a:gridCol>
                <a:gridCol w="783715">
                  <a:extLst>
                    <a:ext uri="{9D8B030D-6E8A-4147-A177-3AD203B41FA5}">
                      <a16:colId xmlns:a16="http://schemas.microsoft.com/office/drawing/2014/main" val="1540044946"/>
                    </a:ext>
                  </a:extLst>
                </a:gridCol>
                <a:gridCol w="783715">
                  <a:extLst>
                    <a:ext uri="{9D8B030D-6E8A-4147-A177-3AD203B41FA5}">
                      <a16:colId xmlns:a16="http://schemas.microsoft.com/office/drawing/2014/main" val="3510418973"/>
                    </a:ext>
                  </a:extLst>
                </a:gridCol>
                <a:gridCol w="1466235">
                  <a:extLst>
                    <a:ext uri="{9D8B030D-6E8A-4147-A177-3AD203B41FA5}">
                      <a16:colId xmlns:a16="http://schemas.microsoft.com/office/drawing/2014/main" val="72898768"/>
                    </a:ext>
                  </a:extLst>
                </a:gridCol>
              </a:tblGrid>
              <a:tr h="16465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00246C"/>
                          </a:solidFill>
                          <a:effectLst/>
                        </a:rPr>
                        <a:t>МО</a:t>
                      </a:r>
                      <a:endParaRPr lang="ru-RU" sz="1200" b="1" i="0" u="none" strike="noStrike" dirty="0">
                        <a:solidFill>
                          <a:srgbClr val="00246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66" marR="4266" marT="426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00246C"/>
                          </a:solidFill>
                          <a:effectLst/>
                        </a:rPr>
                        <a:t>Региональный проект</a:t>
                      </a:r>
                      <a:endParaRPr lang="ru-RU" sz="1200" b="1" i="0" u="none" strike="noStrike" dirty="0">
                        <a:solidFill>
                          <a:srgbClr val="00246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66" marR="4266" marT="426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00246C"/>
                          </a:solidFill>
                          <a:effectLst/>
                        </a:rPr>
                        <a:t>Объект/мероприятие</a:t>
                      </a:r>
                      <a:endParaRPr lang="ru-RU" sz="1200" b="1" i="0" u="none" strike="noStrike" dirty="0">
                        <a:solidFill>
                          <a:srgbClr val="00246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66" marR="4266" marT="426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00246C"/>
                          </a:solidFill>
                          <a:effectLst/>
                        </a:rPr>
                        <a:t>Объем финансирования в 2022 году</a:t>
                      </a:r>
                      <a:endParaRPr lang="ru-RU" sz="1200" b="1" i="0" u="none" strike="noStrike" dirty="0">
                        <a:solidFill>
                          <a:srgbClr val="00246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66" marR="4266" marT="426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solidFill>
                            <a:srgbClr val="00246C"/>
                          </a:solidFill>
                          <a:effectLst/>
                        </a:rPr>
                        <a:t>Примечание</a:t>
                      </a:r>
                      <a:endParaRPr lang="ru-RU" sz="1200" b="1" i="0" u="none" strike="noStrike">
                        <a:solidFill>
                          <a:srgbClr val="00246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66" marR="4266" marT="426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0470709"/>
                  </a:ext>
                </a:extLst>
              </a:tr>
              <a:tr h="3732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00246C"/>
                          </a:solidFill>
                          <a:effectLst/>
                        </a:rPr>
                        <a:t>План</a:t>
                      </a:r>
                      <a:endParaRPr lang="ru-RU" sz="1200" b="1" i="0" u="none" strike="noStrike" dirty="0">
                        <a:solidFill>
                          <a:srgbClr val="00246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66" marR="4266" marT="426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00246C"/>
                          </a:solidFill>
                          <a:effectLst/>
                        </a:rPr>
                        <a:t>Факт 01.10</a:t>
                      </a:r>
                      <a:endParaRPr lang="ru-RU" sz="1200" b="1" i="0" u="none" strike="noStrike" dirty="0">
                        <a:solidFill>
                          <a:srgbClr val="00246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66" marR="4266" marT="426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00246C"/>
                          </a:solidFill>
                          <a:effectLst/>
                        </a:rPr>
                        <a:t>%</a:t>
                      </a:r>
                      <a:endParaRPr lang="ru-RU" sz="1200" b="1" i="0" u="none" strike="noStrike" dirty="0">
                        <a:solidFill>
                          <a:srgbClr val="00246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66" marR="4266" marT="4266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172886"/>
                  </a:ext>
                </a:extLst>
              </a:tr>
              <a:tr h="373222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00246C"/>
                          </a:solidFill>
                          <a:effectLst/>
                        </a:rPr>
                        <a:t>Итого по </a:t>
                      </a:r>
                      <a:r>
                        <a:rPr lang="ru-RU" sz="1200" u="none" strike="noStrike" dirty="0" err="1">
                          <a:solidFill>
                            <a:srgbClr val="00246C"/>
                          </a:solidFill>
                          <a:effectLst/>
                        </a:rPr>
                        <a:t>Баяндаевскому</a:t>
                      </a:r>
                      <a:r>
                        <a:rPr lang="ru-RU" sz="1200" u="none" strike="noStrike" dirty="0">
                          <a:solidFill>
                            <a:srgbClr val="00246C"/>
                          </a:solidFill>
                          <a:effectLst/>
                        </a:rPr>
                        <a:t> району:</a:t>
                      </a:r>
                      <a:endParaRPr lang="ru-RU" sz="1200" b="1" i="0" u="none" strike="noStrike" dirty="0">
                        <a:solidFill>
                          <a:srgbClr val="00246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66" marR="4266" marT="426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00246C"/>
                          </a:solidFill>
                          <a:effectLst/>
                        </a:rPr>
                        <a:t>139,1</a:t>
                      </a:r>
                      <a:endParaRPr lang="ru-RU" sz="1200" b="1" i="0" u="none" strike="noStrike" dirty="0">
                        <a:solidFill>
                          <a:srgbClr val="00246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00246C"/>
                          </a:solidFill>
                          <a:effectLst/>
                        </a:rPr>
                        <a:t>105,4</a:t>
                      </a:r>
                      <a:endParaRPr lang="ru-RU" sz="1200" b="1" i="0" u="none" strike="noStrike" dirty="0">
                        <a:solidFill>
                          <a:srgbClr val="00246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00246C"/>
                          </a:solidFill>
                          <a:effectLst/>
                        </a:rPr>
                        <a:t>75,8</a:t>
                      </a:r>
                      <a:endParaRPr lang="ru-RU" sz="1200" b="1" i="0" u="none" strike="noStrike" dirty="0">
                        <a:solidFill>
                          <a:srgbClr val="00246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00246C"/>
                          </a:solidFill>
                          <a:effectLst/>
                        </a:rPr>
                        <a:t>-</a:t>
                      </a:r>
                      <a:endParaRPr lang="ru-RU" sz="1200" b="1" i="0" u="none" strike="noStrike" dirty="0">
                        <a:solidFill>
                          <a:srgbClr val="00246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3368057853"/>
                  </a:ext>
                </a:extLst>
              </a:tr>
              <a:tr h="13062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00246C"/>
                          </a:solidFill>
                          <a:effectLst/>
                        </a:rPr>
                        <a:t>1. </a:t>
                      </a:r>
                      <a:r>
                        <a:rPr lang="ru-RU" sz="1200" u="none" strike="noStrike" dirty="0" err="1">
                          <a:solidFill>
                            <a:srgbClr val="00246C"/>
                          </a:solidFill>
                          <a:effectLst/>
                        </a:rPr>
                        <a:t>Баяндаевский</a:t>
                      </a:r>
                      <a:r>
                        <a:rPr lang="ru-RU" sz="1200" u="none" strike="noStrike" dirty="0">
                          <a:solidFill>
                            <a:srgbClr val="00246C"/>
                          </a:solidFill>
                          <a:effectLst/>
                        </a:rPr>
                        <a:t> район </a:t>
                      </a:r>
                      <a:r>
                        <a:rPr lang="ru-RU" sz="1200" u="none" strike="noStrike" dirty="0" err="1">
                          <a:solidFill>
                            <a:srgbClr val="00246C"/>
                          </a:solidFill>
                          <a:effectLst/>
                        </a:rPr>
                        <a:t>с.Половинка</a:t>
                      </a:r>
                      <a:r>
                        <a:rPr lang="ru-RU" sz="1200" u="none" strike="noStrike" dirty="0">
                          <a:solidFill>
                            <a:srgbClr val="00246C"/>
                          </a:solidFill>
                          <a:effectLst/>
                        </a:rPr>
                        <a:t>                          с. </a:t>
                      </a:r>
                      <a:r>
                        <a:rPr lang="ru-RU" sz="1200" u="none" strike="noStrike" dirty="0" err="1">
                          <a:solidFill>
                            <a:srgbClr val="00246C"/>
                          </a:solidFill>
                          <a:effectLst/>
                        </a:rPr>
                        <a:t>Загатуй</a:t>
                      </a:r>
                      <a:r>
                        <a:rPr lang="ru-RU" sz="1200" u="none" strike="noStrike" dirty="0">
                          <a:solidFill>
                            <a:srgbClr val="00246C"/>
                          </a:solidFill>
                          <a:effectLst/>
                        </a:rPr>
                        <a:t>                               с. Тургеневское                   с. </a:t>
                      </a:r>
                      <a:r>
                        <a:rPr lang="ru-RU" sz="1200" u="none" strike="noStrike" dirty="0" err="1">
                          <a:solidFill>
                            <a:srgbClr val="00246C"/>
                          </a:solidFill>
                          <a:effectLst/>
                        </a:rPr>
                        <a:t>Гаханы</a:t>
                      </a:r>
                      <a:endParaRPr lang="ru-RU" sz="1200" b="0" i="0" u="none" strike="noStrike" dirty="0">
                        <a:solidFill>
                          <a:srgbClr val="00246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solidFill>
                            <a:srgbClr val="00246C"/>
                          </a:solidFill>
                          <a:effectLst/>
                        </a:rPr>
                        <a:t>Современная школа </a:t>
                      </a:r>
                      <a:endParaRPr lang="ru-RU" sz="1200" b="0" i="0" u="none" strike="noStrike">
                        <a:solidFill>
                          <a:srgbClr val="00246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00246C"/>
                          </a:solidFill>
                          <a:effectLst/>
                        </a:rPr>
                        <a:t>Создание Центра «Точка роста» на базе МБОУ </a:t>
                      </a:r>
                      <a:r>
                        <a:rPr lang="ru-RU" sz="1200" u="none" strike="noStrike" dirty="0" err="1">
                          <a:solidFill>
                            <a:srgbClr val="00246C"/>
                          </a:solidFill>
                          <a:effectLst/>
                        </a:rPr>
                        <a:t>Половинская</a:t>
                      </a:r>
                      <a:r>
                        <a:rPr lang="ru-RU" sz="1200" u="none" strike="noStrike" dirty="0">
                          <a:solidFill>
                            <a:srgbClr val="00246C"/>
                          </a:solidFill>
                          <a:effectLst/>
                        </a:rPr>
                        <a:t> СОШ, МБОУ </a:t>
                      </a:r>
                      <a:r>
                        <a:rPr lang="ru-RU" sz="1200" u="none" strike="noStrike" dirty="0" err="1">
                          <a:solidFill>
                            <a:srgbClr val="00246C"/>
                          </a:solidFill>
                          <a:effectLst/>
                        </a:rPr>
                        <a:t>Загатуйская</a:t>
                      </a:r>
                      <a:r>
                        <a:rPr lang="ru-RU" sz="1200" u="none" strike="noStrike" dirty="0">
                          <a:solidFill>
                            <a:srgbClr val="00246C"/>
                          </a:solidFill>
                          <a:effectLst/>
                        </a:rPr>
                        <a:t> СОШ, МБОУ Тургеневская СОШ, МБОУ </a:t>
                      </a:r>
                      <a:r>
                        <a:rPr lang="ru-RU" sz="1200" u="none" strike="noStrike" dirty="0" err="1">
                          <a:solidFill>
                            <a:srgbClr val="00246C"/>
                          </a:solidFill>
                          <a:effectLst/>
                        </a:rPr>
                        <a:t>Гаханская</a:t>
                      </a:r>
                      <a:r>
                        <a:rPr lang="ru-RU" sz="1200" u="none" strike="noStrike" dirty="0">
                          <a:solidFill>
                            <a:srgbClr val="00246C"/>
                          </a:solidFill>
                          <a:effectLst/>
                        </a:rPr>
                        <a:t>  СОШ.</a:t>
                      </a:r>
                      <a:endParaRPr lang="ru-RU" sz="1200" b="0" i="0" u="none" strike="noStrike" dirty="0">
                        <a:solidFill>
                          <a:srgbClr val="00246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00246C"/>
                          </a:solidFill>
                          <a:effectLst/>
                        </a:rPr>
                        <a:t>2,9</a:t>
                      </a:r>
                      <a:endParaRPr lang="ru-RU" sz="1200" b="0" i="0" u="none" strike="noStrike" dirty="0">
                        <a:solidFill>
                          <a:srgbClr val="00246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00246C"/>
                          </a:solidFill>
                          <a:effectLst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00246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00246C"/>
                          </a:solidFill>
                          <a:effectLst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246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solidFill>
                            <a:srgbClr val="00246C"/>
                          </a:solidFill>
                          <a:effectLst/>
                        </a:rPr>
                        <a:t>контракт будет оплачен после поставки оборудования</a:t>
                      </a:r>
                      <a:endParaRPr lang="ru-RU" sz="1200" b="0" i="0" u="none" strike="noStrike">
                        <a:solidFill>
                          <a:srgbClr val="00246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3200015611"/>
                  </a:ext>
                </a:extLst>
              </a:tr>
              <a:tr h="10592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00246C"/>
                          </a:solidFill>
                          <a:effectLst/>
                        </a:rPr>
                        <a:t>2. </a:t>
                      </a:r>
                      <a:r>
                        <a:rPr lang="ru-RU" sz="1200" u="none" strike="noStrike" dirty="0" err="1">
                          <a:solidFill>
                            <a:srgbClr val="00246C"/>
                          </a:solidFill>
                          <a:effectLst/>
                        </a:rPr>
                        <a:t>Баяндаевский</a:t>
                      </a:r>
                      <a:r>
                        <a:rPr lang="ru-RU" sz="1200" u="none" strike="noStrike" dirty="0">
                          <a:solidFill>
                            <a:srgbClr val="00246C"/>
                          </a:solidFill>
                          <a:effectLst/>
                        </a:rPr>
                        <a:t> район</a:t>
                      </a:r>
                      <a:endParaRPr lang="ru-RU" sz="1200" b="0" i="0" u="none" strike="noStrike" dirty="0">
                        <a:solidFill>
                          <a:srgbClr val="00246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solidFill>
                            <a:srgbClr val="00246C"/>
                          </a:solidFill>
                          <a:effectLst/>
                        </a:rPr>
                        <a:t>Цифровая образовательная среда </a:t>
                      </a:r>
                      <a:endParaRPr lang="ru-RU" sz="1200" b="0" i="0" u="none" strike="noStrike">
                        <a:solidFill>
                          <a:srgbClr val="00246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solidFill>
                            <a:srgbClr val="00246C"/>
                          </a:solidFill>
                          <a:effectLst/>
                        </a:rPr>
                        <a:t>Приобретение оборудования для внедрения цифровой образовательной среды в МБОУ "Баяндаевская СОШ М.Б. Убодоева"</a:t>
                      </a:r>
                      <a:endParaRPr lang="ru-RU" sz="1200" b="0" i="0" u="none" strike="noStrike">
                        <a:solidFill>
                          <a:srgbClr val="00246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00246C"/>
                          </a:solidFill>
                          <a:effectLst/>
                        </a:rPr>
                        <a:t>2,8</a:t>
                      </a:r>
                      <a:endParaRPr lang="ru-RU" sz="1200" b="0" i="0" u="none" strike="noStrike" dirty="0">
                        <a:solidFill>
                          <a:srgbClr val="00246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00246C"/>
                          </a:solidFill>
                          <a:effectLst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00246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00246C"/>
                          </a:solidFill>
                          <a:effectLst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246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solidFill>
                            <a:srgbClr val="00246C"/>
                          </a:solidFill>
                          <a:effectLst/>
                        </a:rPr>
                        <a:t>контракт будет оплачен после поставки оборудования</a:t>
                      </a:r>
                      <a:endParaRPr lang="ru-RU" sz="1200" b="0" i="0" u="none" strike="noStrike">
                        <a:solidFill>
                          <a:srgbClr val="00246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1578048943"/>
                  </a:ext>
                </a:extLst>
              </a:tr>
              <a:tr h="6915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00246C"/>
                          </a:solidFill>
                          <a:effectLst/>
                        </a:rPr>
                        <a:t>3. </a:t>
                      </a:r>
                      <a:r>
                        <a:rPr lang="ru-RU" sz="1200" u="none" strike="noStrike" dirty="0" err="1">
                          <a:solidFill>
                            <a:srgbClr val="00246C"/>
                          </a:solidFill>
                          <a:effectLst/>
                        </a:rPr>
                        <a:t>Баяндаевский</a:t>
                      </a:r>
                      <a:r>
                        <a:rPr lang="ru-RU" sz="1200" u="none" strike="noStrike" dirty="0">
                          <a:solidFill>
                            <a:srgbClr val="00246C"/>
                          </a:solidFill>
                          <a:effectLst/>
                        </a:rPr>
                        <a:t> район               с. Покровка</a:t>
                      </a:r>
                      <a:endParaRPr lang="ru-RU" sz="1200" b="0" i="0" u="none" strike="noStrike" dirty="0">
                        <a:solidFill>
                          <a:srgbClr val="00246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solidFill>
                            <a:srgbClr val="00246C"/>
                          </a:solidFill>
                          <a:effectLst/>
                        </a:rPr>
                        <a:t>Чистая вода</a:t>
                      </a:r>
                      <a:endParaRPr lang="ru-RU" sz="1200" b="0" i="0" u="none" strike="noStrike">
                        <a:solidFill>
                          <a:srgbClr val="00246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solidFill>
                            <a:srgbClr val="00246C"/>
                          </a:solidFill>
                          <a:effectLst/>
                        </a:rPr>
                        <a:t>Строительсво централизованной системы водоснабжения </a:t>
                      </a:r>
                      <a:endParaRPr lang="ru-RU" sz="1200" b="0" i="0" u="none" strike="noStrike">
                        <a:solidFill>
                          <a:srgbClr val="00246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00246C"/>
                          </a:solidFill>
                          <a:effectLst/>
                        </a:rPr>
                        <a:t>104,9</a:t>
                      </a:r>
                      <a:endParaRPr lang="ru-RU" sz="1200" b="0" i="0" u="none" strike="noStrike" dirty="0">
                        <a:solidFill>
                          <a:srgbClr val="00246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00246C"/>
                          </a:solidFill>
                          <a:effectLst/>
                        </a:rPr>
                        <a:t>87,1</a:t>
                      </a:r>
                      <a:endParaRPr lang="ru-RU" sz="1200" b="1" i="0" u="none" strike="noStrike" dirty="0">
                        <a:solidFill>
                          <a:srgbClr val="00246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00246C"/>
                          </a:solidFill>
                          <a:effectLst/>
                        </a:rPr>
                        <a:t>83,0</a:t>
                      </a:r>
                      <a:endParaRPr lang="ru-RU" sz="1200" b="0" i="0" u="none" strike="noStrike" dirty="0">
                        <a:solidFill>
                          <a:srgbClr val="00246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00246C"/>
                          </a:solidFill>
                          <a:effectLst/>
                        </a:rPr>
                        <a:t> -</a:t>
                      </a:r>
                      <a:endParaRPr lang="ru-RU" sz="1200" b="0" i="0" u="none" strike="noStrike" dirty="0">
                        <a:solidFill>
                          <a:srgbClr val="00246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2840612901"/>
                  </a:ext>
                </a:extLst>
              </a:tr>
              <a:tr h="10538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00246C"/>
                          </a:solidFill>
                          <a:effectLst/>
                        </a:rPr>
                        <a:t>4. </a:t>
                      </a:r>
                      <a:r>
                        <a:rPr lang="ru-RU" sz="1200" u="none" strike="noStrike" dirty="0" err="1">
                          <a:solidFill>
                            <a:srgbClr val="00246C"/>
                          </a:solidFill>
                          <a:effectLst/>
                        </a:rPr>
                        <a:t>Баяндаевский</a:t>
                      </a:r>
                      <a:r>
                        <a:rPr lang="ru-RU" sz="1200" u="none" strike="noStrike" dirty="0">
                          <a:solidFill>
                            <a:srgbClr val="00246C"/>
                          </a:solidFill>
                          <a:effectLst/>
                        </a:rPr>
                        <a:t> район</a:t>
                      </a:r>
                      <a:endParaRPr lang="ru-RU" sz="1200" b="0" i="0" u="none" strike="noStrike" dirty="0">
                        <a:solidFill>
                          <a:srgbClr val="00246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solidFill>
                            <a:srgbClr val="00246C"/>
                          </a:solidFill>
                          <a:effectLst/>
                        </a:rPr>
                        <a:t>Дорожная сеть</a:t>
                      </a:r>
                      <a:endParaRPr lang="ru-RU" sz="1200" b="0" i="0" u="none" strike="noStrike">
                        <a:solidFill>
                          <a:srgbClr val="00246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solidFill>
                            <a:srgbClr val="00246C"/>
                          </a:solidFill>
                          <a:effectLst/>
                        </a:rPr>
                        <a:t>Капитальный ремонт автомобильной дороги Баяндай-Нагалык на участке км 0+000 - км 15+141 в Баяндаевском районе</a:t>
                      </a:r>
                      <a:endParaRPr lang="ru-RU" sz="1200" b="0" i="0" u="none" strike="noStrike">
                        <a:solidFill>
                          <a:srgbClr val="00246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00246C"/>
                          </a:solidFill>
                          <a:effectLst/>
                        </a:rPr>
                        <a:t>24,9</a:t>
                      </a:r>
                      <a:endParaRPr lang="ru-RU" sz="1200" b="0" i="0" u="none" strike="noStrike" dirty="0">
                        <a:solidFill>
                          <a:srgbClr val="00246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00246C"/>
                          </a:solidFill>
                          <a:effectLst/>
                        </a:rPr>
                        <a:t>14,9</a:t>
                      </a:r>
                      <a:endParaRPr lang="ru-RU" sz="1200" b="1" i="0" u="none" strike="noStrike" dirty="0">
                        <a:solidFill>
                          <a:srgbClr val="00246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00246C"/>
                          </a:solidFill>
                          <a:effectLst/>
                        </a:rPr>
                        <a:t>59,5</a:t>
                      </a:r>
                      <a:endParaRPr lang="ru-RU" sz="1200" b="0" i="0" u="none" strike="noStrike" dirty="0">
                        <a:solidFill>
                          <a:srgbClr val="00246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00246C"/>
                          </a:solidFill>
                          <a:effectLst/>
                        </a:rPr>
                        <a:t>- </a:t>
                      </a:r>
                      <a:endParaRPr lang="ru-RU" sz="1200" b="0" i="0" u="none" strike="noStrike" dirty="0">
                        <a:solidFill>
                          <a:srgbClr val="00246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762696468"/>
                  </a:ext>
                </a:extLst>
              </a:tr>
              <a:tr h="8013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00246C"/>
                          </a:solidFill>
                          <a:effectLst/>
                        </a:rPr>
                        <a:t>5. </a:t>
                      </a:r>
                      <a:r>
                        <a:rPr lang="ru-RU" sz="1200" u="none" strike="noStrike" dirty="0" err="1">
                          <a:solidFill>
                            <a:srgbClr val="00246C"/>
                          </a:solidFill>
                          <a:effectLst/>
                        </a:rPr>
                        <a:t>Баяндаевский</a:t>
                      </a:r>
                      <a:r>
                        <a:rPr lang="ru-RU" sz="1200" u="none" strike="noStrike" dirty="0">
                          <a:solidFill>
                            <a:srgbClr val="00246C"/>
                          </a:solidFill>
                          <a:effectLst/>
                        </a:rPr>
                        <a:t> район                            с. Баяндай</a:t>
                      </a:r>
                      <a:endParaRPr lang="ru-RU" sz="1200" b="0" i="0" u="none" strike="noStrike" dirty="0">
                        <a:solidFill>
                          <a:srgbClr val="00246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solidFill>
                            <a:srgbClr val="00246C"/>
                          </a:solidFill>
                          <a:effectLst/>
                        </a:rPr>
                        <a:t>Формирование комфортной городской среды</a:t>
                      </a:r>
                      <a:endParaRPr lang="ru-RU" sz="1200" b="0" i="0" u="none" strike="noStrike">
                        <a:solidFill>
                          <a:srgbClr val="00246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solidFill>
                            <a:srgbClr val="00246C"/>
                          </a:solidFill>
                          <a:effectLst/>
                        </a:rPr>
                        <a:t>с. Баяндай, ул. Полевая, 1А, спортивно- развлекательная зона «Медвежий островок»</a:t>
                      </a:r>
                      <a:endParaRPr lang="ru-RU" sz="1200" b="0" i="0" u="none" strike="noStrike">
                        <a:solidFill>
                          <a:srgbClr val="00246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00246C"/>
                          </a:solidFill>
                          <a:effectLst/>
                        </a:rPr>
                        <a:t>3,5</a:t>
                      </a:r>
                      <a:endParaRPr lang="ru-RU" sz="1200" b="0" i="0" u="none" strike="noStrike" dirty="0">
                        <a:solidFill>
                          <a:srgbClr val="00246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00246C"/>
                          </a:solidFill>
                          <a:effectLst/>
                        </a:rPr>
                        <a:t>3,5</a:t>
                      </a:r>
                      <a:endParaRPr lang="ru-RU" sz="1200" b="1" i="0" u="none" strike="noStrike" dirty="0">
                        <a:solidFill>
                          <a:srgbClr val="00246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00246C"/>
                          </a:solidFill>
                          <a:effectLst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246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66" marR="4266" marT="42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rgbClr val="00246C"/>
                          </a:solidFill>
                          <a:effectLst/>
                        </a:rPr>
                        <a:t>контракт исполнен</a:t>
                      </a:r>
                      <a:endParaRPr lang="ru-RU" sz="1200" b="0" i="0" u="none" strike="noStrike" dirty="0">
                        <a:solidFill>
                          <a:srgbClr val="00246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66" marR="4266" marT="4266" marB="0" anchor="ctr"/>
                </a:tc>
                <a:extLst>
                  <a:ext uri="{0D108BD9-81ED-4DB2-BD59-A6C34878D82A}">
                    <a16:rowId xmlns:a16="http://schemas.microsoft.com/office/drawing/2014/main" val="36945323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4516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10980712" y="-577007"/>
            <a:ext cx="1512168" cy="1154013"/>
          </a:xfrm>
          <a:prstGeom prst="roundRect">
            <a:avLst/>
          </a:prstGeom>
          <a:solidFill>
            <a:schemeClr val="tx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34" tIns="38967" rIns="77934" bIns="38967" rtlCol="0" anchor="ctr"/>
          <a:lstStyle/>
          <a:p>
            <a:pPr fontAlgn="base">
              <a:spcBef>
                <a:spcPct val="0"/>
              </a:spcBef>
              <a:defRPr/>
            </a:pPr>
            <a:endParaRPr lang="ru-RU" sz="12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66E49-F042-4F32-B2DD-792639C7F982}" type="slidenum">
              <a:rPr lang="ru-RU" smtClean="0"/>
              <a:t>5</a:t>
            </a:fld>
            <a:endParaRPr lang="ru-RU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3A1D3649-08AC-4E0F-9F26-737AACC6C8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1598876"/>
              </p:ext>
            </p:extLst>
          </p:nvPr>
        </p:nvGraphicFramePr>
        <p:xfrm>
          <a:off x="107504" y="136525"/>
          <a:ext cx="5943645" cy="6246959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928032">
                  <a:extLst>
                    <a:ext uri="{9D8B030D-6E8A-4147-A177-3AD203B41FA5}">
                      <a16:colId xmlns:a16="http://schemas.microsoft.com/office/drawing/2014/main" val="163978430"/>
                    </a:ext>
                  </a:extLst>
                </a:gridCol>
                <a:gridCol w="1015613">
                  <a:extLst>
                    <a:ext uri="{9D8B030D-6E8A-4147-A177-3AD203B41FA5}">
                      <a16:colId xmlns:a16="http://schemas.microsoft.com/office/drawing/2014/main" val="2267699002"/>
                    </a:ext>
                  </a:extLst>
                </a:gridCol>
              </a:tblGrid>
              <a:tr h="4654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Название показателя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</a:rPr>
                        <a:t>Количество</a:t>
                      </a:r>
                      <a:br>
                        <a:rPr lang="ru-RU" sz="1200" u="none" strike="noStrike">
                          <a:effectLst/>
                        </a:rPr>
                      </a:br>
                      <a:r>
                        <a:rPr lang="ru-RU" sz="1200" u="none" strike="noStrike">
                          <a:effectLst/>
                        </a:rPr>
                        <a:t>проявлений</a:t>
                      </a:r>
                      <a:endParaRPr lang="ru-RU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75161439"/>
                  </a:ext>
                </a:extLst>
              </a:tr>
              <a:tr h="2377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</a:rPr>
                        <a:t>Признаки нарушений (</a:t>
                      </a:r>
                      <a:r>
                        <a:rPr lang="en-US" sz="1200" b="1" u="none" strike="noStrike" dirty="0">
                          <a:effectLst/>
                        </a:rPr>
                        <a:t>N)</a:t>
                      </a:r>
                      <a:endParaRPr lang="en-U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</a:rPr>
                        <a:t>23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7815102"/>
                  </a:ext>
                </a:extLst>
              </a:tr>
              <a:tr h="2377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Контракт с единственным поставщиком по п.6 ч.1 ст.93 44-ФЗ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2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37833271"/>
                  </a:ext>
                </a:extLst>
              </a:tr>
              <a:tr h="2377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Контракт с единственным поставщиком по п.9 ч.1 ст.93 44-ФЗ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23320420"/>
                  </a:ext>
                </a:extLst>
              </a:tr>
              <a:tr h="2377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Контракт с авансом в случаях, предусмотренных законодательством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4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18939067"/>
                  </a:ext>
                </a:extLst>
              </a:tr>
              <a:tr h="2377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Расторжение контракта, по которому есть оплата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11677968"/>
                  </a:ext>
                </a:extLst>
              </a:tr>
              <a:tr h="2377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Увеличение сроков исполнения этапов контракта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2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16095852"/>
                  </a:ext>
                </a:extLst>
              </a:tr>
              <a:tr h="2377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Непропорциональное распределение аванса по этапам контракта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3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72161480"/>
                  </a:ext>
                </a:extLst>
              </a:tr>
              <a:tr h="2377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Нарушение требований к размеру обеспечения исполнения контракта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2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62256128"/>
                  </a:ext>
                </a:extLst>
              </a:tr>
              <a:tr h="3716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Оплата по контракту превышает цену контракта, либо стоимость поставленных ТРУ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13149479"/>
                  </a:ext>
                </a:extLst>
              </a:tr>
              <a:tr h="3716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Нарушение регламентных сроков размещения информации в реестре контрактов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6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38951478"/>
                  </a:ext>
                </a:extLst>
              </a:tr>
              <a:tr h="2377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Нарушение сроков размещения извещений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58063268"/>
                  </a:ext>
                </a:extLst>
              </a:tr>
              <a:tr h="2377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</a:rPr>
                        <a:t>Риски (</a:t>
                      </a:r>
                      <a:r>
                        <a:rPr lang="en-US" sz="1200" b="1" u="none" strike="noStrike" dirty="0">
                          <a:effectLst/>
                        </a:rPr>
                        <a:t>R)</a:t>
                      </a:r>
                      <a:endParaRPr lang="en-U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</a:rPr>
                        <a:t>23</a:t>
                      </a:r>
                      <a:endParaRPr lang="ru-RU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4911098"/>
                  </a:ext>
                </a:extLst>
              </a:tr>
              <a:tr h="2377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Контракт с единственным поставщиком по п.6 ч.1 ст.93 44-ФЗ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2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72038442"/>
                  </a:ext>
                </a:extLst>
              </a:tr>
              <a:tr h="2377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Контракт с единственным поставщиком по п.9 ч.1 ст.93 44-ФЗ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20905988"/>
                  </a:ext>
                </a:extLst>
              </a:tr>
              <a:tr h="2377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Контракт с авансом в случаях, предусмотренных законодательством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4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29818393"/>
                  </a:ext>
                </a:extLst>
              </a:tr>
              <a:tr h="2377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Расторжение контракта, по которому есть оплата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95053664"/>
                  </a:ext>
                </a:extLst>
              </a:tr>
              <a:tr h="2377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Увеличение сроков исполнения этапов контракта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2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80915979"/>
                  </a:ext>
                </a:extLst>
              </a:tr>
              <a:tr h="2377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Непропорциональное распределение аванса по этапам контракта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3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96905143"/>
                  </a:ext>
                </a:extLst>
              </a:tr>
              <a:tr h="2377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Нарушение требований к размеру обеспечения исполнения контракта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2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35589128"/>
                  </a:ext>
                </a:extLst>
              </a:tr>
              <a:tr h="3716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Оплата по контракту превышает цену контракта, либо стоимость поставленных ТРУ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69099433"/>
                  </a:ext>
                </a:extLst>
              </a:tr>
              <a:tr h="37168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Нарушение регламентных сроков размещения информации в реестре контрактов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6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07897889"/>
                  </a:ext>
                </a:extLst>
              </a:tr>
              <a:tr h="23779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Нарушение сроков размещения извещений</a:t>
                      </a:r>
                      <a:endParaRPr lang="ru-RU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</a:rPr>
                        <a:t>1</a:t>
                      </a:r>
                      <a:endParaRPr lang="ru-RU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41416190"/>
                  </a:ext>
                </a:extLst>
              </a:tr>
            </a:tbl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6374C4B-D7D2-4223-8000-8CF325202F1C}"/>
              </a:ext>
            </a:extLst>
          </p:cNvPr>
          <p:cNvSpPr/>
          <p:nvPr/>
        </p:nvSpPr>
        <p:spPr>
          <a:xfrm>
            <a:off x="6344933" y="1524258"/>
            <a:ext cx="2564676" cy="48320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b="1" u="sng" dirty="0">
                <a:solidFill>
                  <a:srgbClr val="0024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Примеры:</a:t>
            </a:r>
          </a:p>
          <a:p>
            <a:endParaRPr lang="ru-RU" sz="1400" dirty="0">
              <a:solidFill>
                <a:srgbClr val="00246C"/>
              </a:solidFill>
              <a:latin typeface="Roboto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b="1" u="sng" dirty="0">
                <a:solidFill>
                  <a:srgbClr val="0024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закупки</a:t>
            </a:r>
            <a:r>
              <a:rPr lang="ru-RU" sz="1400" b="1" dirty="0">
                <a:solidFill>
                  <a:srgbClr val="0024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- здания предприятий 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b="1" u="sng" dirty="0">
                <a:solidFill>
                  <a:srgbClr val="0024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Дата направления на контроль</a:t>
            </a:r>
            <a:r>
              <a:rPr lang="ru-RU" sz="1400" b="1" dirty="0">
                <a:solidFill>
                  <a:srgbClr val="0024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19.09.2022, просрочено  910 рабочих дней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b="1" u="sng" dirty="0">
                <a:solidFill>
                  <a:srgbClr val="0024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Дата направления на размещение сведений об исполнении контракта</a:t>
            </a:r>
            <a:r>
              <a:rPr lang="ru-RU" sz="1400" b="1" dirty="0">
                <a:solidFill>
                  <a:srgbClr val="0024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25.07.2022, отклонение – 3 </a:t>
            </a:r>
            <a:r>
              <a:rPr lang="ru-RU" sz="1400" b="1" dirty="0" err="1">
                <a:solidFill>
                  <a:srgbClr val="0024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р.д</a:t>
            </a:r>
            <a:r>
              <a:rPr lang="ru-RU" sz="1400" b="1" dirty="0">
                <a:solidFill>
                  <a:srgbClr val="0024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b="1" u="sng" dirty="0">
                <a:solidFill>
                  <a:srgbClr val="0024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 </a:t>
            </a:r>
            <a:r>
              <a:rPr lang="ru-RU" sz="1400" b="1" dirty="0">
                <a:solidFill>
                  <a:srgbClr val="0024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</a:p>
          <a:p>
            <a:r>
              <a:rPr lang="ru-RU" sz="1400" b="1" dirty="0">
                <a:solidFill>
                  <a:srgbClr val="0024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ч.2 ст.7.31 КоАП –влечет</a:t>
            </a:r>
          </a:p>
          <a:p>
            <a:r>
              <a:rPr lang="ru-RU" sz="1400" b="1" dirty="0">
                <a:solidFill>
                  <a:srgbClr val="0024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наложение </a:t>
            </a:r>
          </a:p>
          <a:p>
            <a:r>
              <a:rPr lang="ru-RU" sz="1400" b="1" dirty="0">
                <a:solidFill>
                  <a:srgbClr val="0024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административного </a:t>
            </a:r>
          </a:p>
          <a:p>
            <a:r>
              <a:rPr lang="ru-RU" sz="1400" b="1" dirty="0">
                <a:solidFill>
                  <a:srgbClr val="0024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штрафа на должностных </a:t>
            </a:r>
          </a:p>
          <a:p>
            <a:r>
              <a:rPr lang="ru-RU" sz="1400" b="1" dirty="0">
                <a:solidFill>
                  <a:srgbClr val="0024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лиц в размере двадцати </a:t>
            </a:r>
          </a:p>
          <a:p>
            <a:r>
              <a:rPr lang="ru-RU" sz="1400" b="1" dirty="0">
                <a:solidFill>
                  <a:srgbClr val="00246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тысяч рублей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1400" dirty="0">
              <a:solidFill>
                <a:srgbClr val="00246C"/>
              </a:solidFill>
            </a:endParaRPr>
          </a:p>
          <a:p>
            <a:endParaRPr lang="ru-RU" sz="1400" dirty="0">
              <a:solidFill>
                <a:srgbClr val="00246C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07F7291-8FA5-4426-9FDA-955EE07BFC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0113" y="136525"/>
            <a:ext cx="2562225" cy="11811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120250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B5B30C4-DED7-4C36-9303-AA8B52740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66E49-F042-4F32-B2DD-792639C7F982}" type="slidenum">
              <a:rPr lang="ru-RU" smtClean="0"/>
              <a:t>6</a:t>
            </a:fld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D85982-067C-4567-91AF-D8E6AE5B4A12}"/>
              </a:ext>
            </a:extLst>
          </p:cNvPr>
          <p:cNvSpPr txBox="1"/>
          <p:nvPr/>
        </p:nvSpPr>
        <p:spPr>
          <a:xfrm>
            <a:off x="1187624" y="332656"/>
            <a:ext cx="1944216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2015 год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A65456-7BA9-4435-9098-2AEC033D98CD}"/>
              </a:ext>
            </a:extLst>
          </p:cNvPr>
          <p:cNvSpPr txBox="1"/>
          <p:nvPr/>
        </p:nvSpPr>
        <p:spPr>
          <a:xfrm>
            <a:off x="6228184" y="294558"/>
            <a:ext cx="1944216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2021 год </a:t>
            </a: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E0F52BB2-A5D5-41FF-A173-2443CE39DA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3252461"/>
              </p:ext>
            </p:extLst>
          </p:nvPr>
        </p:nvGraphicFramePr>
        <p:xfrm>
          <a:off x="133875" y="836713"/>
          <a:ext cx="4294110" cy="4392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3871">
                  <a:extLst>
                    <a:ext uri="{9D8B030D-6E8A-4147-A177-3AD203B41FA5}">
                      <a16:colId xmlns:a16="http://schemas.microsoft.com/office/drawing/2014/main" val="707368777"/>
                    </a:ext>
                  </a:extLst>
                </a:gridCol>
                <a:gridCol w="1206460">
                  <a:extLst>
                    <a:ext uri="{9D8B030D-6E8A-4147-A177-3AD203B41FA5}">
                      <a16:colId xmlns:a16="http://schemas.microsoft.com/office/drawing/2014/main" val="3694380260"/>
                    </a:ext>
                  </a:extLst>
                </a:gridCol>
                <a:gridCol w="795789">
                  <a:extLst>
                    <a:ext uri="{9D8B030D-6E8A-4147-A177-3AD203B41FA5}">
                      <a16:colId xmlns:a16="http://schemas.microsoft.com/office/drawing/2014/main" val="2027244261"/>
                    </a:ext>
                  </a:extLst>
                </a:gridCol>
                <a:gridCol w="506411">
                  <a:extLst>
                    <a:ext uri="{9D8B030D-6E8A-4147-A177-3AD203B41FA5}">
                      <a16:colId xmlns:a16="http://schemas.microsoft.com/office/drawing/2014/main" val="2404455849"/>
                    </a:ext>
                  </a:extLst>
                </a:gridCol>
                <a:gridCol w="723445">
                  <a:extLst>
                    <a:ext uri="{9D8B030D-6E8A-4147-A177-3AD203B41FA5}">
                      <a16:colId xmlns:a16="http://schemas.microsoft.com/office/drawing/2014/main" val="2416714782"/>
                    </a:ext>
                  </a:extLst>
                </a:gridCol>
                <a:gridCol w="868134">
                  <a:extLst>
                    <a:ext uri="{9D8B030D-6E8A-4147-A177-3AD203B41FA5}">
                      <a16:colId xmlns:a16="http://schemas.microsoft.com/office/drawing/2014/main" val="3916296799"/>
                    </a:ext>
                  </a:extLst>
                </a:gridCol>
              </a:tblGrid>
              <a:tr h="1757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Наименование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ИНП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ИБР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Численность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БО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841587"/>
                  </a:ext>
                </a:extLst>
              </a:tr>
              <a:tr h="1757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 err="1">
                          <a:effectLst/>
                        </a:rPr>
                        <a:t>Катангский</a:t>
                      </a:r>
                      <a:r>
                        <a:rPr lang="ru-RU" sz="1000" b="1" u="none" strike="noStrike" dirty="0">
                          <a:effectLst/>
                        </a:rPr>
                        <a:t> </a:t>
                      </a:r>
                      <a:r>
                        <a:rPr lang="ru-RU" sz="1000" b="1" u="none" strike="noStrike" dirty="0" err="1">
                          <a:effectLst/>
                        </a:rPr>
                        <a:t>мр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7,803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4,883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            3 528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      1,598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3663029"/>
                  </a:ext>
                </a:extLst>
              </a:tr>
              <a:tr h="1757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 err="1">
                          <a:effectLst/>
                        </a:rPr>
                        <a:t>Бодайбинский</a:t>
                      </a:r>
                      <a:r>
                        <a:rPr lang="ru-RU" sz="1000" b="1" u="none" strike="noStrike" dirty="0">
                          <a:effectLst/>
                        </a:rPr>
                        <a:t> </a:t>
                      </a:r>
                      <a:r>
                        <a:rPr lang="ru-RU" sz="1000" b="1" u="none" strike="noStrike" dirty="0" err="1">
                          <a:effectLst/>
                        </a:rPr>
                        <a:t>мр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3,528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2,334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           21 290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      1,512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9406103"/>
                  </a:ext>
                </a:extLst>
              </a:tr>
              <a:tr h="1757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Ангарск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0,967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0,723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         241 757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      1,337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6227623"/>
                  </a:ext>
                </a:extLst>
              </a:tr>
              <a:tr h="1757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Саянск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0,908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0,872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39 198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1,041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1742202"/>
                  </a:ext>
                </a:extLst>
              </a:tr>
              <a:tr h="1757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…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6870060"/>
                  </a:ext>
                </a:extLst>
              </a:tr>
              <a:tr h="1757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25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Жигаловский мр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0,835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1,794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8 748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0,465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9742753"/>
                  </a:ext>
                </a:extLst>
              </a:tr>
              <a:tr h="1757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26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Аларский мр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0,584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1,264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20 819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0,462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2163514"/>
                  </a:ext>
                </a:extLst>
              </a:tr>
              <a:tr h="1757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27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 err="1">
                          <a:effectLst/>
                        </a:rPr>
                        <a:t>Эхирит-Булагатский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0,450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1,009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29 360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0,446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0975693"/>
                  </a:ext>
                </a:extLst>
              </a:tr>
              <a:tr h="1757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Тулунский мр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0,535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1,317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26 293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0,406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0905591"/>
                  </a:ext>
                </a:extLst>
              </a:tr>
              <a:tr h="1757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Куйтунский мр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0,399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0,983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29 907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0,406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1497670"/>
                  </a:ext>
                </a:extLst>
              </a:tr>
              <a:tr h="1757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Зиминский мр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0,474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1,357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13 801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0,349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268822"/>
                  </a:ext>
                </a:extLst>
              </a:tr>
              <a:tr h="1757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Черемховский мр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0,357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1,052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29 118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0,339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1386095"/>
                  </a:ext>
                </a:extLst>
              </a:tr>
              <a:tr h="1757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Боханский мр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0,333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1,016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25 043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0,328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018587"/>
                  </a:ext>
                </a:extLst>
              </a:tr>
              <a:tr h="1757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Усть-Удинский мр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0,422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1,299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13 884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0,325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7095509"/>
                  </a:ext>
                </a:extLst>
              </a:tr>
              <a:tr h="1757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Заларинский мр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0,451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1,440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28 038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0,313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3731962"/>
                  </a:ext>
                </a:extLst>
              </a:tr>
              <a:tr h="1757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Свирск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0,421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1,387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13 144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0,304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8843557"/>
                  </a:ext>
                </a:extLst>
              </a:tr>
              <a:tr h="1757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Ольхонский мр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0,407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1,349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9 642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0,302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7587613"/>
                  </a:ext>
                </a:extLst>
              </a:tr>
              <a:tr h="1757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Осинский мр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0,293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0,995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20 748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0,294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6037230"/>
                  </a:ext>
                </a:extLst>
              </a:tr>
              <a:tr h="1757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Нукутский мр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0,420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1,450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15 632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0,290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049579"/>
                  </a:ext>
                </a:extLst>
              </a:tr>
              <a:tr h="1757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solidFill>
                            <a:srgbClr val="C00000"/>
                          </a:solidFill>
                          <a:effectLst/>
                        </a:rPr>
                        <a:t>39</a:t>
                      </a:r>
                      <a:endParaRPr lang="ru-RU" sz="1000" b="1" i="0" u="none" strike="noStrike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>
                          <a:solidFill>
                            <a:srgbClr val="C00000"/>
                          </a:solidFill>
                          <a:effectLst/>
                        </a:rPr>
                        <a:t>Баяндаевский мр</a:t>
                      </a:r>
                      <a:endParaRPr lang="ru-RU" sz="1000" b="1" i="0" u="none" strike="noStrike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solidFill>
                            <a:srgbClr val="C00000"/>
                          </a:solidFill>
                          <a:effectLst/>
                        </a:rPr>
                        <a:t>0,343</a:t>
                      </a:r>
                      <a:endParaRPr lang="ru-RU" sz="1000" b="1" i="0" u="none" strike="noStrike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1,245</a:t>
                      </a:r>
                      <a:endParaRPr lang="ru-RU" sz="10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           11 191   </a:t>
                      </a:r>
                      <a:endParaRPr lang="ru-RU" sz="10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      0,276   </a:t>
                      </a:r>
                      <a:endParaRPr lang="ru-RU" sz="10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5346634"/>
                  </a:ext>
                </a:extLst>
              </a:tr>
              <a:tr h="1757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Балаганский мр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0,394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1,594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8 810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0,247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0170670"/>
                  </a:ext>
                </a:extLst>
              </a:tr>
              <a:tr h="1757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Качугский мр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0,386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1,573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17 205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0,245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0013276"/>
                  </a:ext>
                </a:extLst>
              </a:tr>
              <a:tr h="1757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Мамско-Чуйский мр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0,906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4,745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4 742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0,191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4161818"/>
                  </a:ext>
                </a:extLst>
              </a:tr>
              <a:tr h="175700"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      0,604   </a:t>
                      </a:r>
                      <a:endParaRPr lang="ru-RU" sz="10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052" marR="9052" marT="9052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6790713"/>
                  </a:ext>
                </a:extLst>
              </a:tr>
            </a:tbl>
          </a:graphicData>
        </a:graphic>
      </p:graphicFrame>
      <p:graphicFrame>
        <p:nvGraphicFramePr>
          <p:cNvPr id="13" name="Таблица 12">
            <a:extLst>
              <a:ext uri="{FF2B5EF4-FFF2-40B4-BE49-F238E27FC236}">
                <a16:creationId xmlns:a16="http://schemas.microsoft.com/office/drawing/2014/main" id="{916E40FD-C089-41EC-9B46-7E2C5D3BD8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6720635"/>
              </p:ext>
            </p:extLst>
          </p:nvPr>
        </p:nvGraphicFramePr>
        <p:xfrm>
          <a:off x="4571999" y="836719"/>
          <a:ext cx="4438123" cy="45259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6025">
                  <a:extLst>
                    <a:ext uri="{9D8B030D-6E8A-4147-A177-3AD203B41FA5}">
                      <a16:colId xmlns:a16="http://schemas.microsoft.com/office/drawing/2014/main" val="2668586816"/>
                    </a:ext>
                  </a:extLst>
                </a:gridCol>
                <a:gridCol w="1314623">
                  <a:extLst>
                    <a:ext uri="{9D8B030D-6E8A-4147-A177-3AD203B41FA5}">
                      <a16:colId xmlns:a16="http://schemas.microsoft.com/office/drawing/2014/main" val="1335821718"/>
                    </a:ext>
                  </a:extLst>
                </a:gridCol>
                <a:gridCol w="628511">
                  <a:extLst>
                    <a:ext uri="{9D8B030D-6E8A-4147-A177-3AD203B41FA5}">
                      <a16:colId xmlns:a16="http://schemas.microsoft.com/office/drawing/2014/main" val="260037878"/>
                    </a:ext>
                  </a:extLst>
                </a:gridCol>
                <a:gridCol w="628511">
                  <a:extLst>
                    <a:ext uri="{9D8B030D-6E8A-4147-A177-3AD203B41FA5}">
                      <a16:colId xmlns:a16="http://schemas.microsoft.com/office/drawing/2014/main" val="1144656183"/>
                    </a:ext>
                  </a:extLst>
                </a:gridCol>
                <a:gridCol w="838014">
                  <a:extLst>
                    <a:ext uri="{9D8B030D-6E8A-4147-A177-3AD203B41FA5}">
                      <a16:colId xmlns:a16="http://schemas.microsoft.com/office/drawing/2014/main" val="2771823691"/>
                    </a:ext>
                  </a:extLst>
                </a:gridCol>
                <a:gridCol w="812439">
                  <a:extLst>
                    <a:ext uri="{9D8B030D-6E8A-4147-A177-3AD203B41FA5}">
                      <a16:colId xmlns:a16="http://schemas.microsoft.com/office/drawing/2014/main" val="2597587967"/>
                    </a:ext>
                  </a:extLst>
                </a:gridCol>
              </a:tblGrid>
              <a:tr h="1885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Наименование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ИНП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ИБР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Численность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БО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0406536"/>
                  </a:ext>
                </a:extLst>
              </a:tr>
              <a:tr h="1885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Иркутск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1,634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0,783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         623 562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2,087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161369"/>
                  </a:ext>
                </a:extLst>
              </a:tr>
              <a:tr h="1885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 err="1">
                          <a:effectLst/>
                        </a:rPr>
                        <a:t>Бодайбинский</a:t>
                      </a:r>
                      <a:r>
                        <a:rPr lang="ru-RU" sz="1000" b="1" u="none" strike="noStrike" dirty="0">
                          <a:effectLst/>
                        </a:rPr>
                        <a:t> </a:t>
                      </a:r>
                      <a:r>
                        <a:rPr lang="ru-RU" sz="1000" b="1" u="none" strike="noStrike" dirty="0" err="1">
                          <a:effectLst/>
                        </a:rPr>
                        <a:t>мр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4,334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2,332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          17 605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1,858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4118374"/>
                  </a:ext>
                </a:extLst>
              </a:tr>
              <a:tr h="1885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 err="1">
                          <a:effectLst/>
                        </a:rPr>
                        <a:t>Катангский</a:t>
                      </a:r>
                      <a:r>
                        <a:rPr lang="ru-RU" sz="1000" b="1" u="none" strike="noStrike" dirty="0">
                          <a:effectLst/>
                        </a:rPr>
                        <a:t> </a:t>
                      </a:r>
                      <a:r>
                        <a:rPr lang="ru-RU" sz="1000" b="1" u="none" strike="noStrike" dirty="0" err="1">
                          <a:effectLst/>
                        </a:rPr>
                        <a:t>мр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7,972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5,255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            3 301   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1,517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8501005"/>
                  </a:ext>
                </a:extLst>
              </a:tr>
              <a:tr h="1885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Усть-Кутский мр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1,965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1,407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   47 915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1,397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1088176"/>
                  </a:ext>
                </a:extLst>
              </a:tr>
              <a:tr h="1885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 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598746"/>
                  </a:ext>
                </a:extLst>
              </a:tr>
              <a:tr h="1885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Тулунский мр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0,400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0,871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   24 455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0,459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991514"/>
                  </a:ext>
                </a:extLst>
              </a:tr>
              <a:tr h="1885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Аларский мр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0,479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1,086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   20 420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0,441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8153027"/>
                  </a:ext>
                </a:extLst>
              </a:tr>
              <a:tr h="1885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Эхирит-Булагатский р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0,357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0,955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   30 232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0,374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9159447"/>
                  </a:ext>
                </a:extLst>
              </a:tr>
              <a:tr h="1885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Заларинский мр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0,368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1,063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   27 495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0,346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5691277"/>
                  </a:ext>
                </a:extLst>
              </a:tr>
              <a:tr h="1885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30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Зиминский мр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0,399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1,154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   12 520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0,346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6176372"/>
                  </a:ext>
                </a:extLst>
              </a:tr>
              <a:tr h="1885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31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Куйтунский мр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0,338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1,028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   27 392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0,329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8135154"/>
                  </a:ext>
                </a:extLst>
              </a:tr>
              <a:tr h="1885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32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Черемховский мр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0,332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1,032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   27 925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0,322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808909"/>
                  </a:ext>
                </a:extLst>
              </a:tr>
              <a:tr h="1885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33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Усть-Удинский мр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0,408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1,396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   13 174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0,292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9973972"/>
                  </a:ext>
                </a:extLst>
              </a:tr>
              <a:tr h="1885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34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Нукутский мр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0,373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1,330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   15 592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0,280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5402047"/>
                  </a:ext>
                </a:extLst>
              </a:tr>
              <a:tr h="1885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35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 Свирск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0,535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2,079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   12 750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0,257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3001439"/>
                  </a:ext>
                </a:extLst>
              </a:tr>
              <a:tr h="1885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36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Качугский мр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0,334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1,374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   16 803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0,243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6537331"/>
                  </a:ext>
                </a:extLst>
              </a:tr>
              <a:tr h="1885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37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 err="1">
                          <a:effectLst/>
                        </a:rPr>
                        <a:t>Боханский</a:t>
                      </a:r>
                      <a:r>
                        <a:rPr lang="ru-RU" sz="1000" u="none" strike="noStrike" dirty="0">
                          <a:effectLst/>
                        </a:rPr>
                        <a:t> </a:t>
                      </a:r>
                      <a:r>
                        <a:rPr lang="ru-RU" sz="1000" u="none" strike="noStrike" dirty="0" err="1">
                          <a:effectLst/>
                        </a:rPr>
                        <a:t>мр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0,229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0,997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   25 029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0,230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815778"/>
                  </a:ext>
                </a:extLst>
              </a:tr>
              <a:tr h="1885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38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Осинский мр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0,245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1,178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   21 475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0,208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3481563"/>
                  </a:ext>
                </a:extLst>
              </a:tr>
              <a:tr h="1885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39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Ольхонский мр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0,329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1,701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     9 912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0,193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675039"/>
                  </a:ext>
                </a:extLst>
              </a:tr>
              <a:tr h="1885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40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>
                          <a:effectLst/>
                        </a:rPr>
                        <a:t>Балаганский мр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0,337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1,770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            8 347 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0,190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7036480"/>
                  </a:ext>
                </a:extLst>
              </a:tr>
              <a:tr h="1885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41</a:t>
                      </a:r>
                      <a:endParaRPr lang="ru-RU" sz="10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>
                          <a:solidFill>
                            <a:srgbClr val="C00000"/>
                          </a:solidFill>
                          <a:effectLst/>
                        </a:rPr>
                        <a:t>Баяндаевский мр</a:t>
                      </a:r>
                      <a:endParaRPr lang="ru-RU" sz="1000" b="1" i="0" u="none" strike="noStrike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0,277</a:t>
                      </a:r>
                      <a:endParaRPr lang="ru-RU" sz="10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solidFill>
                            <a:srgbClr val="C00000"/>
                          </a:solidFill>
                          <a:effectLst/>
                        </a:rPr>
                        <a:t>1,644</a:t>
                      </a:r>
                      <a:endParaRPr lang="ru-RU" sz="1000" b="1" i="0" u="none" strike="noStrike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solidFill>
                            <a:srgbClr val="C00000"/>
                          </a:solidFill>
                          <a:effectLst/>
                        </a:rPr>
                        <a:t>          10 845   </a:t>
                      </a:r>
                      <a:endParaRPr lang="ru-RU" sz="1000" b="1" i="0" u="none" strike="noStrike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0,168</a:t>
                      </a:r>
                      <a:endParaRPr lang="ru-RU" sz="10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5898664"/>
                  </a:ext>
                </a:extLst>
              </a:tr>
              <a:tr h="1885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42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effectLst/>
                        </a:rPr>
                        <a:t>Мамско-Чуйский </a:t>
                      </a:r>
                      <a:r>
                        <a:rPr lang="ru-RU" sz="1000" u="none" strike="noStrike" dirty="0" err="1">
                          <a:effectLst/>
                        </a:rPr>
                        <a:t>мр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0,789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5,687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            3 694 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0,139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61157"/>
                  </a:ext>
                </a:extLst>
              </a:tr>
              <a:tr h="188582"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rgbClr val="C00000"/>
                          </a:solidFill>
                          <a:effectLst/>
                        </a:rPr>
                        <a:t>0,613</a:t>
                      </a:r>
                      <a:endParaRPr lang="ru-RU" sz="10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429" marR="9429" marT="9429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98065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8999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5198" y="0"/>
            <a:ext cx="9149199" cy="715744"/>
          </a:xfrm>
          <a:solidFill>
            <a:schemeClr val="bg1">
              <a:lumMod val="95000"/>
            </a:schemeClr>
          </a:solidFill>
          <a:ln cmpd="sng">
            <a:solidFill>
              <a:schemeClr val="bg1">
                <a:lumMod val="95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chemeClr val="bg1">
                    <a:lumMod val="65000"/>
                  </a:schemeClr>
                </a:solidFill>
              </a:rPr>
              <a:t>                                                                                                  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" y="6469200"/>
            <a:ext cx="91440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ru-RU" sz="1500" dirty="0">
                <a:solidFill>
                  <a:schemeClr val="bg1">
                    <a:lumMod val="65000"/>
                  </a:schemeClr>
                </a:solidFill>
              </a:rPr>
              <a:t>www.irksp.ru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732240" y="6427239"/>
            <a:ext cx="2133600" cy="365125"/>
          </a:xfrm>
        </p:spPr>
        <p:txBody>
          <a:bodyPr/>
          <a:lstStyle/>
          <a:p>
            <a:fld id="{9BA66E49-F042-4F32-B2DD-792639C7F982}" type="slidenum">
              <a:rPr lang="ru-RU" smtClean="0">
                <a:solidFill>
                  <a:schemeClr val="bg1">
                    <a:lumMod val="50000"/>
                  </a:schemeClr>
                </a:solidFill>
              </a:rPr>
              <a:t>7</a:t>
            </a:fld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3" y="0"/>
            <a:ext cx="719633" cy="715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771800" y="2924944"/>
            <a:ext cx="29796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5392"/>
                </a:solidFill>
              </a:rPr>
              <a:t>Благодарю за внимание!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932040" y="5216910"/>
            <a:ext cx="40264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Морохоева И.П.,  </a:t>
            </a:r>
          </a:p>
          <a:p>
            <a:r>
              <a:rPr lang="ru-RU" dirty="0">
                <a:solidFill>
                  <a:srgbClr val="C00000"/>
                </a:solidFill>
              </a:rPr>
              <a:t>председатель КСП Иркутской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2774389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5905</TotalTime>
  <Words>1337</Words>
  <Application>Microsoft Office PowerPoint</Application>
  <PresentationFormat>Экран (4:3)</PresentationFormat>
  <Paragraphs>493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Roboto</vt:lpstr>
      <vt:lpstr>Times New Roman</vt:lpstr>
      <vt:lpstr>Wingdings</vt:lpstr>
      <vt:lpstr>Тема Office</vt:lpstr>
      <vt:lpstr>Исполнение бюджетов  муниципальных образований  в 2022 году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                                                                                     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контроле за реализацией национальных проектов  на территориях муниципальных образований  Иркутской области</dc:title>
  <dc:creator>user</dc:creator>
  <cp:lastModifiedBy>Морохоева Ирина Петровна</cp:lastModifiedBy>
  <cp:revision>372</cp:revision>
  <cp:lastPrinted>2022-08-09T08:09:25Z</cp:lastPrinted>
  <dcterms:created xsi:type="dcterms:W3CDTF">2020-10-10T06:27:38Z</dcterms:created>
  <dcterms:modified xsi:type="dcterms:W3CDTF">2022-10-10T09:34:10Z</dcterms:modified>
</cp:coreProperties>
</file>