
<file path=[Content_Types].xml><?xml version="1.0" encoding="utf-8"?>
<Types xmlns="http://schemas.openxmlformats.org/package/2006/content-types">
  <Default Extension="png" ContentType="image/png"/>
  <Default Extension="emf" ContentType="image/x-emf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charts/chart6.xml" ContentType="application/vnd.openxmlformats-officedocument.drawingml.chart+xml"/>
  <Override PartName="/ppt/charts/chart7.xml" ContentType="application/vnd.openxmlformats-officedocument.drawingml.chart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2" r:id="rId1"/>
  </p:sldMasterIdLst>
  <p:notesMasterIdLst>
    <p:notesMasterId r:id="rId8"/>
  </p:notesMasterIdLst>
  <p:sldIdLst>
    <p:sldId id="264" r:id="rId2"/>
    <p:sldId id="282" r:id="rId3"/>
    <p:sldId id="284" r:id="rId4"/>
    <p:sldId id="286" r:id="rId5"/>
    <p:sldId id="283" r:id="rId6"/>
    <p:sldId id="287" r:id="rId7"/>
  </p:sldIdLst>
  <p:sldSz cx="9144000" cy="6858000" type="screen4x3"/>
  <p:notesSz cx="6797675" cy="9928225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8000"/>
    <a:srgbClr val="3366FF"/>
    <a:srgbClr val="FF99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2838BEF-8BB2-4498-84A7-C5851F593DF1}" styleName="Средний стиль 4 — акцент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1"/>
    <p:restoredTop sz="96327" autoAdjust="0"/>
  </p:normalViewPr>
  <p:slideViewPr>
    <p:cSldViewPr>
      <p:cViewPr varScale="1">
        <p:scale>
          <a:sx n="113" d="100"/>
          <a:sy n="113" d="100"/>
        </p:scale>
        <p:origin x="1554" y="11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2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3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4.xlsx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5.xlsx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6.xlsx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7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autoTitleDeleted val="1"/>
    <c:plotArea>
      <c:layout>
        <c:manualLayout>
          <c:layoutTarget val="inner"/>
          <c:xMode val="edge"/>
          <c:yMode val="edge"/>
          <c:x val="0"/>
          <c:y val="0"/>
          <c:w val="1"/>
          <c:h val="1"/>
        </c:manualLayout>
      </c:layout>
      <c:doughnut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spPr>
            <a:ln w="38100">
              <a:solidFill>
                <a:schemeClr val="bg1"/>
              </a:solidFill>
            </a:ln>
            <a:effectLst/>
          </c:spPr>
          <c:dPt>
            <c:idx val="0"/>
            <c:bubble3D val="0"/>
            <c:spPr>
              <a:solidFill>
                <a:srgbClr val="0070C0"/>
              </a:solidFill>
              <a:ln w="38100">
                <a:solidFill>
                  <a:schemeClr val="bg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0-958A-8F47-B7D8-2E307F154007}"/>
              </c:ext>
            </c:extLst>
          </c:dPt>
          <c:dPt>
            <c:idx val="1"/>
            <c:bubble3D val="0"/>
            <c:spPr>
              <a:solidFill>
                <a:srgbClr val="FF5050"/>
              </a:solidFill>
              <a:ln w="38100">
                <a:solidFill>
                  <a:schemeClr val="bg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958A-8F47-B7D8-2E307F154007}"/>
              </c:ext>
            </c:extLst>
          </c:dPt>
          <c:cat>
            <c:strRef>
              <c:f>Лист1!$A$2:$A$3</c:f>
              <c:strCache>
                <c:ptCount val="2"/>
                <c:pt idx="0">
                  <c:v>Кв. 1</c:v>
                </c:pt>
                <c:pt idx="1">
                  <c:v>Кв. 2</c:v>
                </c:pt>
              </c:strCache>
            </c:strRef>
          </c:cat>
          <c:val>
            <c:numRef>
              <c:f>Лист1!$B$2:$B$3</c:f>
              <c:numCache>
                <c:formatCode>General</c:formatCode>
                <c:ptCount val="2"/>
                <c:pt idx="0">
                  <c:v>87</c:v>
                </c:pt>
                <c:pt idx="1">
                  <c:v>13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958A-8F47-B7D8-2E307F15400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  <c:holeSize val="60"/>
      </c:doughnutChart>
    </c:plotArea>
    <c:plotVisOnly val="1"/>
    <c:dispBlanksAs val="zero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autoTitleDeleted val="1"/>
    <c:plotArea>
      <c:layout>
        <c:manualLayout>
          <c:layoutTarget val="inner"/>
          <c:xMode val="edge"/>
          <c:yMode val="edge"/>
          <c:x val="0"/>
          <c:y val="0"/>
          <c:w val="1"/>
          <c:h val="1"/>
        </c:manualLayout>
      </c:layout>
      <c:doughnut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spPr>
            <a:ln w="38100">
              <a:solidFill>
                <a:schemeClr val="bg1"/>
              </a:solidFill>
            </a:ln>
            <a:effectLst/>
          </c:spPr>
          <c:dPt>
            <c:idx val="0"/>
            <c:bubble3D val="0"/>
            <c:spPr>
              <a:solidFill>
                <a:srgbClr val="00B0F0"/>
              </a:solidFill>
              <a:ln w="38100">
                <a:solidFill>
                  <a:schemeClr val="bg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0-A50D-E443-BAA3-D0F2282EC9E7}"/>
              </c:ext>
            </c:extLst>
          </c:dPt>
          <c:dPt>
            <c:idx val="1"/>
            <c:bubble3D val="0"/>
            <c:spPr>
              <a:solidFill>
                <a:srgbClr val="FF5050"/>
              </a:solidFill>
              <a:ln w="38100">
                <a:solidFill>
                  <a:schemeClr val="bg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A50D-E443-BAA3-D0F2282EC9E7}"/>
              </c:ext>
            </c:extLst>
          </c:dPt>
          <c:cat>
            <c:strRef>
              <c:f>Лист1!$A$2:$A$3</c:f>
              <c:strCache>
                <c:ptCount val="2"/>
                <c:pt idx="0">
                  <c:v>Кв. 1</c:v>
                </c:pt>
                <c:pt idx="1">
                  <c:v>Кв. 2</c:v>
                </c:pt>
              </c:strCache>
            </c:strRef>
          </c:cat>
          <c:val>
            <c:numRef>
              <c:f>Лист1!$B$2:$B$3</c:f>
              <c:numCache>
                <c:formatCode>General</c:formatCode>
                <c:ptCount val="2"/>
                <c:pt idx="0">
                  <c:v>75</c:v>
                </c:pt>
                <c:pt idx="1">
                  <c:v>25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A50D-E443-BAA3-D0F2282EC9E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  <c:holeSize val="60"/>
      </c:doughnutChart>
    </c:plotArea>
    <c:plotVisOnly val="1"/>
    <c:dispBlanksAs val="zero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autoTitleDeleted val="1"/>
    <c:plotArea>
      <c:layout>
        <c:manualLayout>
          <c:layoutTarget val="inner"/>
          <c:xMode val="edge"/>
          <c:yMode val="edge"/>
          <c:x val="0"/>
          <c:y val="0"/>
          <c:w val="1"/>
          <c:h val="1"/>
        </c:manualLayout>
      </c:layout>
      <c:doughnut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spPr>
            <a:ln w="38100">
              <a:solidFill>
                <a:schemeClr val="bg1"/>
              </a:solidFill>
            </a:ln>
            <a:effectLst/>
          </c:spPr>
          <c:dPt>
            <c:idx val="0"/>
            <c:bubble3D val="0"/>
            <c:spPr>
              <a:solidFill>
                <a:srgbClr val="0070C0"/>
              </a:solidFill>
              <a:ln w="38100">
                <a:solidFill>
                  <a:schemeClr val="bg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0-F93D-E44B-ACBC-E0ECA0D79DB5}"/>
              </c:ext>
            </c:extLst>
          </c:dPt>
          <c:dPt>
            <c:idx val="1"/>
            <c:bubble3D val="0"/>
            <c:spPr>
              <a:solidFill>
                <a:srgbClr val="FF5050"/>
              </a:solidFill>
              <a:ln w="38100">
                <a:solidFill>
                  <a:schemeClr val="bg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F93D-E44B-ACBC-E0ECA0D79DB5}"/>
              </c:ext>
            </c:extLst>
          </c:dPt>
          <c:cat>
            <c:strRef>
              <c:f>Лист1!$A$2:$A$3</c:f>
              <c:strCache>
                <c:ptCount val="2"/>
                <c:pt idx="0">
                  <c:v>Кв. 1</c:v>
                </c:pt>
                <c:pt idx="1">
                  <c:v>Кв. 2</c:v>
                </c:pt>
              </c:strCache>
            </c:strRef>
          </c:cat>
          <c:val>
            <c:numRef>
              <c:f>Лист1!$B$2:$B$3</c:f>
              <c:numCache>
                <c:formatCode>General</c:formatCode>
                <c:ptCount val="2"/>
                <c:pt idx="0">
                  <c:v>96</c:v>
                </c:pt>
                <c:pt idx="1">
                  <c:v>4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F93D-E44B-ACBC-E0ECA0D79DB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  <c:holeSize val="60"/>
      </c:doughnutChart>
    </c:plotArea>
    <c:plotVisOnly val="1"/>
    <c:dispBlanksAs val="zero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autoTitleDeleted val="1"/>
    <c:plotArea>
      <c:layout>
        <c:manualLayout>
          <c:layoutTarget val="inner"/>
          <c:xMode val="edge"/>
          <c:yMode val="edge"/>
          <c:x val="0"/>
          <c:y val="0"/>
          <c:w val="1"/>
          <c:h val="1"/>
        </c:manualLayout>
      </c:layout>
      <c:doughnut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spPr>
            <a:ln w="38100">
              <a:solidFill>
                <a:schemeClr val="bg1"/>
              </a:solidFill>
            </a:ln>
            <a:effectLst/>
          </c:spPr>
          <c:dPt>
            <c:idx val="0"/>
            <c:bubble3D val="0"/>
            <c:spPr>
              <a:solidFill>
                <a:schemeClr val="tx2">
                  <a:lumMod val="50000"/>
                </a:schemeClr>
              </a:solidFill>
              <a:ln w="38100">
                <a:solidFill>
                  <a:schemeClr val="bg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0-9809-0D47-9286-6DB1B58F8645}"/>
              </c:ext>
            </c:extLst>
          </c:dPt>
          <c:dPt>
            <c:idx val="1"/>
            <c:bubble3D val="0"/>
            <c:spPr>
              <a:solidFill>
                <a:srgbClr val="FF5050"/>
              </a:solidFill>
              <a:ln w="38100">
                <a:solidFill>
                  <a:schemeClr val="bg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9809-0D47-9286-6DB1B58F8645}"/>
              </c:ext>
            </c:extLst>
          </c:dPt>
          <c:cat>
            <c:strRef>
              <c:f>Лист1!$A$2:$A$3</c:f>
              <c:strCache>
                <c:ptCount val="2"/>
                <c:pt idx="0">
                  <c:v>Кв. 1</c:v>
                </c:pt>
                <c:pt idx="1">
                  <c:v>Кв. 2</c:v>
                </c:pt>
              </c:strCache>
            </c:strRef>
          </c:cat>
          <c:val>
            <c:numRef>
              <c:f>Лист1!$B$2:$B$3</c:f>
              <c:numCache>
                <c:formatCode>General</c:formatCode>
                <c:ptCount val="2"/>
                <c:pt idx="0">
                  <c:v>80</c:v>
                </c:pt>
                <c:pt idx="1">
                  <c:v>20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9809-0D47-9286-6DB1B58F864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60"/>
      </c:doughnutChart>
    </c:plotArea>
    <c:plotVisOnly val="1"/>
    <c:dispBlanksAs val="zero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autoTitleDeleted val="1"/>
    <c:plotArea>
      <c:layout>
        <c:manualLayout>
          <c:layoutTarget val="inner"/>
          <c:xMode val="edge"/>
          <c:yMode val="edge"/>
          <c:x val="0"/>
          <c:y val="0"/>
          <c:w val="1"/>
          <c:h val="1"/>
        </c:manualLayout>
      </c:layout>
      <c:doughnut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spPr>
            <a:ln w="38100">
              <a:solidFill>
                <a:schemeClr val="bg1"/>
              </a:solidFill>
            </a:ln>
            <a:effectLst/>
          </c:spPr>
          <c:dPt>
            <c:idx val="0"/>
            <c:bubble3D val="0"/>
            <c:spPr>
              <a:solidFill>
                <a:srgbClr val="00B050"/>
              </a:solidFill>
              <a:ln w="38100">
                <a:solidFill>
                  <a:schemeClr val="bg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0-DF03-504F-A7F0-C44F4BD0ABC1}"/>
              </c:ext>
            </c:extLst>
          </c:dPt>
          <c:dPt>
            <c:idx val="1"/>
            <c:bubble3D val="0"/>
            <c:spPr>
              <a:solidFill>
                <a:schemeClr val="accent6">
                  <a:lumMod val="75000"/>
                </a:schemeClr>
              </a:solidFill>
              <a:ln w="38100">
                <a:solidFill>
                  <a:schemeClr val="bg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DF03-504F-A7F0-C44F4BD0ABC1}"/>
              </c:ext>
            </c:extLst>
          </c:dPt>
          <c:dPt>
            <c:idx val="2"/>
            <c:bubble3D val="0"/>
            <c:spPr>
              <a:solidFill>
                <a:schemeClr val="accent2">
                  <a:lumMod val="75000"/>
                </a:schemeClr>
              </a:solidFill>
              <a:ln w="38100">
                <a:solidFill>
                  <a:schemeClr val="bg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2-DF03-504F-A7F0-C44F4BD0ABC1}"/>
              </c:ext>
            </c:extLst>
          </c:dPt>
          <c:cat>
            <c:strRef>
              <c:f>Лист1!$A$2:$A$4</c:f>
              <c:strCache>
                <c:ptCount val="3"/>
                <c:pt idx="0">
                  <c:v>Кв. 1</c:v>
                </c:pt>
                <c:pt idx="1">
                  <c:v>Кв. 2</c:v>
                </c:pt>
                <c:pt idx="2">
                  <c:v>Кв. 3</c:v>
                </c:pt>
              </c:strCache>
            </c:strRef>
          </c:cat>
          <c:val>
            <c:numRef>
              <c:f>Лист1!$B$2:$B$4</c:f>
              <c:numCache>
                <c:formatCode>General</c:formatCode>
                <c:ptCount val="3"/>
                <c:pt idx="0">
                  <c:v>11.52</c:v>
                </c:pt>
                <c:pt idx="1">
                  <c:v>14.3</c:v>
                </c:pt>
                <c:pt idx="2">
                  <c:v>15.19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3-DF03-504F-A7F0-C44F4BD0ABC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  <c:holeSize val="50"/>
      </c:doughnutChart>
    </c:plotArea>
    <c:plotVisOnly val="1"/>
    <c:dispBlanksAs val="zero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autoTitleDeleted val="1"/>
    <c:plotArea>
      <c:layout>
        <c:manualLayout>
          <c:layoutTarget val="inner"/>
          <c:xMode val="edge"/>
          <c:yMode val="edge"/>
          <c:x val="0"/>
          <c:y val="0"/>
          <c:w val="1"/>
          <c:h val="1"/>
        </c:manualLayout>
      </c:layout>
      <c:doughnut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spPr>
            <a:ln w="38100">
              <a:solidFill>
                <a:schemeClr val="bg1"/>
              </a:solidFill>
            </a:ln>
            <a:effectLst/>
          </c:spPr>
          <c:dPt>
            <c:idx val="0"/>
            <c:bubble3D val="0"/>
            <c:spPr>
              <a:solidFill>
                <a:srgbClr val="00B050"/>
              </a:solidFill>
              <a:ln w="38100">
                <a:solidFill>
                  <a:schemeClr val="bg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0-DE7A-7A49-8F4B-87217D63CB64}"/>
              </c:ext>
            </c:extLst>
          </c:dPt>
          <c:dPt>
            <c:idx val="1"/>
            <c:bubble3D val="0"/>
            <c:spPr>
              <a:solidFill>
                <a:schemeClr val="accent6">
                  <a:lumMod val="75000"/>
                </a:schemeClr>
              </a:solidFill>
              <a:ln w="38100">
                <a:solidFill>
                  <a:schemeClr val="bg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DE7A-7A49-8F4B-87217D63CB64}"/>
              </c:ext>
            </c:extLst>
          </c:dPt>
          <c:dPt>
            <c:idx val="2"/>
            <c:bubble3D val="0"/>
            <c:spPr>
              <a:solidFill>
                <a:schemeClr val="accent2">
                  <a:lumMod val="75000"/>
                </a:schemeClr>
              </a:solidFill>
              <a:ln w="38100">
                <a:solidFill>
                  <a:schemeClr val="bg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2-DE7A-7A49-8F4B-87217D63CB64}"/>
              </c:ext>
            </c:extLst>
          </c:dPt>
          <c:cat>
            <c:strRef>
              <c:f>Лист1!$A$2:$A$4</c:f>
              <c:strCache>
                <c:ptCount val="3"/>
                <c:pt idx="0">
                  <c:v>Кв. 1</c:v>
                </c:pt>
                <c:pt idx="1">
                  <c:v>Кв. 2</c:v>
                </c:pt>
                <c:pt idx="2">
                  <c:v>Кв. 3</c:v>
                </c:pt>
              </c:strCache>
            </c:strRef>
          </c:cat>
          <c:val>
            <c:numRef>
              <c:f>Лист1!$B$2:$B$4</c:f>
              <c:numCache>
                <c:formatCode>General</c:formatCode>
                <c:ptCount val="3"/>
                <c:pt idx="0">
                  <c:v>11.52</c:v>
                </c:pt>
                <c:pt idx="1">
                  <c:v>14.3</c:v>
                </c:pt>
                <c:pt idx="2">
                  <c:v>15.19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3-DE7A-7A49-8F4B-87217D63CB6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  <c:holeSize val="50"/>
      </c:doughnutChart>
    </c:plotArea>
    <c:plotVisOnly val="1"/>
    <c:dispBlanksAs val="zero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autoTitleDeleted val="1"/>
    <c:plotArea>
      <c:layout>
        <c:manualLayout>
          <c:layoutTarget val="inner"/>
          <c:xMode val="edge"/>
          <c:yMode val="edge"/>
          <c:x val="0"/>
          <c:y val="0"/>
          <c:w val="1"/>
          <c:h val="1"/>
        </c:manualLayout>
      </c:layout>
      <c:doughnut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spPr>
            <a:ln w="38100">
              <a:solidFill>
                <a:schemeClr val="bg1"/>
              </a:solidFill>
            </a:ln>
            <a:effectLst/>
          </c:spPr>
          <c:dPt>
            <c:idx val="0"/>
            <c:bubble3D val="0"/>
            <c:spPr>
              <a:solidFill>
                <a:srgbClr val="00B050"/>
              </a:solidFill>
              <a:ln w="38100">
                <a:solidFill>
                  <a:schemeClr val="bg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0-2E56-634C-B0D3-17B739762152}"/>
              </c:ext>
            </c:extLst>
          </c:dPt>
          <c:dPt>
            <c:idx val="1"/>
            <c:bubble3D val="0"/>
            <c:spPr>
              <a:solidFill>
                <a:schemeClr val="accent6">
                  <a:lumMod val="75000"/>
                </a:schemeClr>
              </a:solidFill>
              <a:ln w="38100">
                <a:solidFill>
                  <a:schemeClr val="bg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2E56-634C-B0D3-17B739762152}"/>
              </c:ext>
            </c:extLst>
          </c:dPt>
          <c:dPt>
            <c:idx val="2"/>
            <c:bubble3D val="0"/>
            <c:spPr>
              <a:solidFill>
                <a:schemeClr val="accent2">
                  <a:lumMod val="75000"/>
                </a:schemeClr>
              </a:solidFill>
              <a:ln w="38100">
                <a:solidFill>
                  <a:schemeClr val="bg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2-2E56-634C-B0D3-17B739762152}"/>
              </c:ext>
            </c:extLst>
          </c:dPt>
          <c:cat>
            <c:strRef>
              <c:f>Лист1!$A$2:$A$4</c:f>
              <c:strCache>
                <c:ptCount val="3"/>
                <c:pt idx="0">
                  <c:v>Кв. 1</c:v>
                </c:pt>
                <c:pt idx="1">
                  <c:v>Кв. 2</c:v>
                </c:pt>
                <c:pt idx="2">
                  <c:v>Кв. 3</c:v>
                </c:pt>
              </c:strCache>
            </c:strRef>
          </c:cat>
          <c:val>
            <c:numRef>
              <c:f>Лист1!$B$2:$B$4</c:f>
              <c:numCache>
                <c:formatCode>General</c:formatCode>
                <c:ptCount val="3"/>
                <c:pt idx="0">
                  <c:v>13.99</c:v>
                </c:pt>
                <c:pt idx="1">
                  <c:v>12.82</c:v>
                </c:pt>
                <c:pt idx="2">
                  <c:v>10.08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3-2E56-634C-B0D3-17B73976215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  <c:holeSize val="50"/>
      </c:doughnutChart>
    </c:plotArea>
    <c:plotVisOnly val="1"/>
    <c:dispBlanksAs val="zero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49688" y="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2FD28C4-8FEE-4820-AC3F-5AC06CBED421}" type="datetimeFigureOut">
              <a:rPr lang="ru-RU" smtClean="0"/>
              <a:pPr/>
              <a:t>13.01.2020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65225" y="1241425"/>
            <a:ext cx="44672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450" y="4778375"/>
            <a:ext cx="5438775" cy="390842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2975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49688" y="942975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5F1A1B9-6B0E-4161-811A-26EE946636F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2041058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5F1A1B9-6B0E-4161-811A-26EE946636FB}" type="slidenum">
              <a:rPr lang="ru-RU" smtClean="0"/>
              <a:pPr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4704545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5F1A1B9-6B0E-4161-811A-26EE946636FB}" type="slidenum">
              <a:rPr lang="ru-RU" smtClean="0"/>
              <a:pPr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4704545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3FBD66-29E5-4727-B20C-899B1133C5E5}" type="datetimeFigureOut">
              <a:rPr lang="ru-RU" smtClean="0"/>
              <a:pPr/>
              <a:t>13.01.2020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855118-AEFE-4D43-BD56-AB8D467F716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3FBD66-29E5-4727-B20C-899B1133C5E5}" type="datetimeFigureOut">
              <a:rPr lang="ru-RU" smtClean="0"/>
              <a:pPr/>
              <a:t>13.01.2020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855118-AEFE-4D43-BD56-AB8D467F716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3FBD66-29E5-4727-B20C-899B1133C5E5}" type="datetimeFigureOut">
              <a:rPr lang="ru-RU" smtClean="0"/>
              <a:pPr/>
              <a:t>13.01.2020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855118-AEFE-4D43-BD56-AB8D467F716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3FBD66-29E5-4727-B20C-899B1133C5E5}" type="datetimeFigureOut">
              <a:rPr lang="ru-RU" smtClean="0"/>
              <a:pPr/>
              <a:t>13.01.2020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855118-AEFE-4D43-BD56-AB8D467F716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3FBD66-29E5-4727-B20C-899B1133C5E5}" type="datetimeFigureOut">
              <a:rPr lang="ru-RU" smtClean="0"/>
              <a:pPr/>
              <a:t>13.01.2020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855118-AEFE-4D43-BD56-AB8D467F716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3FBD66-29E5-4727-B20C-899B1133C5E5}" type="datetimeFigureOut">
              <a:rPr lang="ru-RU" smtClean="0"/>
              <a:pPr/>
              <a:t>13.01.2020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855118-AEFE-4D43-BD56-AB8D467F716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3FBD66-29E5-4727-B20C-899B1133C5E5}" type="datetimeFigureOut">
              <a:rPr lang="ru-RU" smtClean="0"/>
              <a:pPr/>
              <a:t>13.01.2020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855118-AEFE-4D43-BD56-AB8D467F716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3FBD66-29E5-4727-B20C-899B1133C5E5}" type="datetimeFigureOut">
              <a:rPr lang="ru-RU" smtClean="0"/>
              <a:pPr/>
              <a:t>13.01.2020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855118-AEFE-4D43-BD56-AB8D467F716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3FBD66-29E5-4727-B20C-899B1133C5E5}" type="datetimeFigureOut">
              <a:rPr lang="ru-RU" smtClean="0"/>
              <a:pPr/>
              <a:t>13.01.2020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855118-AEFE-4D43-BD56-AB8D467F716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3FBD66-29E5-4727-B20C-899B1133C5E5}" type="datetimeFigureOut">
              <a:rPr lang="ru-RU" smtClean="0"/>
              <a:pPr/>
              <a:t>13.01.2020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855118-AEFE-4D43-BD56-AB8D467F716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3FBD66-29E5-4727-B20C-899B1133C5E5}" type="datetimeFigureOut">
              <a:rPr lang="ru-RU" smtClean="0"/>
              <a:pPr/>
              <a:t>13.01.2020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855118-AEFE-4D43-BD56-AB8D467F716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93FBD66-29E5-4727-B20C-899B1133C5E5}" type="datetimeFigureOut">
              <a:rPr lang="ru-RU" smtClean="0"/>
              <a:pPr/>
              <a:t>13.01.2020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2855118-AEFE-4D43-BD56-AB8D467F7169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emf"/><Relationship Id="rId13" Type="http://schemas.openxmlformats.org/officeDocument/2006/relationships/image" Target="../media/image13.png"/><Relationship Id="rId3" Type="http://schemas.openxmlformats.org/officeDocument/2006/relationships/image" Target="../media/image3.png"/><Relationship Id="rId7" Type="http://schemas.openxmlformats.org/officeDocument/2006/relationships/image" Target="../media/image7.emf"/><Relationship Id="rId12" Type="http://schemas.openxmlformats.org/officeDocument/2006/relationships/image" Target="../media/image12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emf"/><Relationship Id="rId11" Type="http://schemas.openxmlformats.org/officeDocument/2006/relationships/image" Target="../media/image11.png"/><Relationship Id="rId5" Type="http://schemas.openxmlformats.org/officeDocument/2006/relationships/image" Target="../media/image5.emf"/><Relationship Id="rId10" Type="http://schemas.openxmlformats.org/officeDocument/2006/relationships/image" Target="../media/image10.png"/><Relationship Id="rId4" Type="http://schemas.openxmlformats.org/officeDocument/2006/relationships/image" Target="../media/image4.png"/><Relationship Id="rId9" Type="http://schemas.openxmlformats.org/officeDocument/2006/relationships/image" Target="../media/image9.em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Relationship Id="rId5" Type="http://schemas.openxmlformats.org/officeDocument/2006/relationships/chart" Target="../charts/chart4.xml"/><Relationship Id="rId4" Type="http://schemas.openxmlformats.org/officeDocument/2006/relationships/chart" Target="../charts/char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6.xml"/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7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emf"/><Relationship Id="rId13" Type="http://schemas.openxmlformats.org/officeDocument/2006/relationships/image" Target="../media/image13.png"/><Relationship Id="rId3" Type="http://schemas.openxmlformats.org/officeDocument/2006/relationships/image" Target="../media/image3.png"/><Relationship Id="rId7" Type="http://schemas.openxmlformats.org/officeDocument/2006/relationships/image" Target="../media/image7.emf"/><Relationship Id="rId12" Type="http://schemas.openxmlformats.org/officeDocument/2006/relationships/image" Target="../media/image12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emf"/><Relationship Id="rId11" Type="http://schemas.openxmlformats.org/officeDocument/2006/relationships/image" Target="../media/image11.png"/><Relationship Id="rId5" Type="http://schemas.openxmlformats.org/officeDocument/2006/relationships/image" Target="../media/image5.emf"/><Relationship Id="rId15" Type="http://schemas.openxmlformats.org/officeDocument/2006/relationships/image" Target="../media/image15.png"/><Relationship Id="rId10" Type="http://schemas.openxmlformats.org/officeDocument/2006/relationships/image" Target="../media/image10.png"/><Relationship Id="rId4" Type="http://schemas.openxmlformats.org/officeDocument/2006/relationships/image" Target="../media/image4.png"/><Relationship Id="rId9" Type="http://schemas.openxmlformats.org/officeDocument/2006/relationships/image" Target="../media/image9.emf"/><Relationship Id="rId14" Type="http://schemas.openxmlformats.org/officeDocument/2006/relationships/image" Target="../media/image1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88640"/>
            <a:ext cx="7772400" cy="1132215"/>
          </a:xfrm>
        </p:spPr>
        <p:txBody>
          <a:bodyPr>
            <a:normAutofit fontScale="90000"/>
          </a:bodyPr>
          <a:lstStyle/>
          <a:p>
            <a:r>
              <a:rPr lang="ru-RU" b="1" dirty="0">
                <a:solidFill>
                  <a:srgbClr val="002060"/>
                </a:solidFill>
              </a:rPr>
              <a:t>НАЦИОНАЛЬНЫЕ ПРОЕКТЫ:</a:t>
            </a:r>
            <a:r>
              <a:rPr lang="ru-RU" b="1" dirty="0"/>
              <a:t/>
            </a:r>
            <a:br>
              <a:rPr lang="ru-RU" b="1" dirty="0"/>
            </a:br>
            <a:r>
              <a:rPr lang="ru-RU" sz="2700" b="1" dirty="0">
                <a:solidFill>
                  <a:srgbClr val="00B0F0"/>
                </a:solidFill>
              </a:rPr>
              <a:t>РЕАЛИЗАЦИЯ НА ТЕРРИТОРИИ ИРКУТСКОЙ ОБЛАСТИ</a:t>
            </a:r>
            <a:endParaRPr lang="ru-RU" dirty="0">
              <a:solidFill>
                <a:srgbClr val="00B0F0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2412598"/>
            <a:ext cx="9144000" cy="44454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Заголовок 1"/>
          <p:cNvSpPr txBox="1">
            <a:spLocks/>
          </p:cNvSpPr>
          <p:nvPr/>
        </p:nvSpPr>
        <p:spPr>
          <a:xfrm>
            <a:off x="1259632" y="1266650"/>
            <a:ext cx="7772400" cy="113221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endParaRPr lang="ru-RU" sz="1800" dirty="0">
              <a:solidFill>
                <a:srgbClr val="00B0F0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Прямоугольник 24"/>
          <p:cNvSpPr/>
          <p:nvPr/>
        </p:nvSpPr>
        <p:spPr>
          <a:xfrm>
            <a:off x="428596" y="857232"/>
            <a:ext cx="2714644" cy="500066"/>
          </a:xfrm>
          <a:prstGeom prst="rect">
            <a:avLst/>
          </a:prstGeom>
          <a:solidFill>
            <a:srgbClr val="0070C0"/>
          </a:solidFill>
          <a:ln w="254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396" tIns="45698" rIns="91396" bIns="45698" rtlCol="0" anchor="ctr"/>
          <a:lstStyle/>
          <a:p>
            <a:pPr>
              <a:lnSpc>
                <a:spcPct val="80000"/>
              </a:lnSpc>
            </a:pPr>
            <a:r>
              <a:rPr lang="ru-RU" sz="1200" dirty="0"/>
              <a:t>ЧЕЛОВЕЧЕСКИЙ КАПИТАЛ</a:t>
            </a:r>
          </a:p>
        </p:txBody>
      </p:sp>
      <p:sp>
        <p:nvSpPr>
          <p:cNvPr id="58" name="Прямоугольник 57"/>
          <p:cNvSpPr/>
          <p:nvPr/>
        </p:nvSpPr>
        <p:spPr>
          <a:xfrm>
            <a:off x="3214678" y="857232"/>
            <a:ext cx="2714644" cy="500066"/>
          </a:xfrm>
          <a:prstGeom prst="rect">
            <a:avLst/>
          </a:prstGeom>
          <a:solidFill>
            <a:srgbClr val="00B0F0"/>
          </a:solidFill>
          <a:ln w="254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396" tIns="45698" rIns="91396" bIns="45698" rtlCol="0" anchor="ctr"/>
          <a:lstStyle/>
          <a:p>
            <a:pPr>
              <a:lnSpc>
                <a:spcPct val="80000"/>
              </a:lnSpc>
            </a:pPr>
            <a:r>
              <a:rPr lang="ru-RU" sz="1200" dirty="0"/>
              <a:t>КОМФОРТНАЯ СРЕДА</a:t>
            </a:r>
          </a:p>
          <a:p>
            <a:pPr>
              <a:lnSpc>
                <a:spcPct val="80000"/>
              </a:lnSpc>
            </a:pPr>
            <a:r>
              <a:rPr lang="ru-RU" sz="1200" dirty="0"/>
              <a:t>ДЛЯ ЖИЗНИ</a:t>
            </a:r>
          </a:p>
        </p:txBody>
      </p:sp>
      <p:sp>
        <p:nvSpPr>
          <p:cNvPr id="72" name="Прямоугольник 71"/>
          <p:cNvSpPr/>
          <p:nvPr/>
        </p:nvSpPr>
        <p:spPr>
          <a:xfrm>
            <a:off x="6000760" y="857232"/>
            <a:ext cx="2714644" cy="500066"/>
          </a:xfrm>
          <a:prstGeom prst="rect">
            <a:avLst/>
          </a:prstGeom>
          <a:solidFill>
            <a:srgbClr val="3366FF"/>
          </a:solidFill>
          <a:ln w="254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396" tIns="45698" rIns="91396" bIns="45698" rtlCol="0" anchor="ctr"/>
          <a:lstStyle/>
          <a:p>
            <a:pPr>
              <a:lnSpc>
                <a:spcPct val="80000"/>
              </a:lnSpc>
            </a:pPr>
            <a:r>
              <a:rPr lang="ru-RU" sz="1200" dirty="0"/>
              <a:t>ЭКОНОМИЧЕСКИЙ РОСТ</a:t>
            </a:r>
          </a:p>
        </p:txBody>
      </p:sp>
      <p:sp>
        <p:nvSpPr>
          <p:cNvPr id="49" name="Скругленный прямоугольник 48"/>
          <p:cNvSpPr/>
          <p:nvPr/>
        </p:nvSpPr>
        <p:spPr>
          <a:xfrm>
            <a:off x="428596" y="1428736"/>
            <a:ext cx="2286016" cy="357190"/>
          </a:xfrm>
          <a:prstGeom prst="roundRect">
            <a:avLst>
              <a:gd name="adj" fmla="val 45607"/>
            </a:avLst>
          </a:prstGeom>
          <a:solidFill>
            <a:srgbClr val="0070C0"/>
          </a:solidFill>
          <a:ln w="254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396" tIns="45698" rIns="91396" bIns="45698" rtlCol="0" anchor="ctr"/>
          <a:lstStyle/>
          <a:p>
            <a:pPr>
              <a:lnSpc>
                <a:spcPct val="80000"/>
              </a:lnSpc>
            </a:pPr>
            <a:r>
              <a:rPr lang="ru-RU" sz="1200" dirty="0"/>
              <a:t>Здравоохранение</a:t>
            </a:r>
          </a:p>
        </p:txBody>
      </p:sp>
      <p:sp>
        <p:nvSpPr>
          <p:cNvPr id="51" name="Скругленный прямоугольник 50"/>
          <p:cNvSpPr/>
          <p:nvPr/>
        </p:nvSpPr>
        <p:spPr>
          <a:xfrm>
            <a:off x="428596" y="2786058"/>
            <a:ext cx="2286016" cy="357190"/>
          </a:xfrm>
          <a:prstGeom prst="roundRect">
            <a:avLst>
              <a:gd name="adj" fmla="val 45606"/>
            </a:avLst>
          </a:prstGeom>
          <a:solidFill>
            <a:srgbClr val="0070C0"/>
          </a:solidFill>
          <a:ln w="254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396" tIns="45698" rIns="91396" bIns="45698" rtlCol="0" anchor="ctr"/>
          <a:lstStyle/>
          <a:p>
            <a:pPr>
              <a:lnSpc>
                <a:spcPct val="80000"/>
              </a:lnSpc>
            </a:pPr>
            <a:r>
              <a:rPr lang="ru-RU" sz="1200" dirty="0"/>
              <a:t>Образование</a:t>
            </a:r>
          </a:p>
        </p:txBody>
      </p:sp>
      <p:sp>
        <p:nvSpPr>
          <p:cNvPr id="60" name="Скругленный прямоугольник 59"/>
          <p:cNvSpPr/>
          <p:nvPr/>
        </p:nvSpPr>
        <p:spPr>
          <a:xfrm>
            <a:off x="428596" y="4286256"/>
            <a:ext cx="2286016" cy="357190"/>
          </a:xfrm>
          <a:prstGeom prst="roundRect">
            <a:avLst>
              <a:gd name="adj" fmla="val 38928"/>
            </a:avLst>
          </a:prstGeom>
          <a:solidFill>
            <a:srgbClr val="0070C0"/>
          </a:solidFill>
          <a:ln w="254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396" tIns="45698" rIns="91396" bIns="45698" rtlCol="0" anchor="ctr"/>
          <a:lstStyle/>
          <a:p>
            <a:pPr>
              <a:lnSpc>
                <a:spcPct val="80000"/>
              </a:lnSpc>
            </a:pPr>
            <a:r>
              <a:rPr lang="ru-RU" sz="1200" dirty="0"/>
              <a:t>Демография</a:t>
            </a:r>
          </a:p>
        </p:txBody>
      </p:sp>
      <p:sp>
        <p:nvSpPr>
          <p:cNvPr id="61" name="Скругленный прямоугольник 60"/>
          <p:cNvSpPr/>
          <p:nvPr/>
        </p:nvSpPr>
        <p:spPr>
          <a:xfrm>
            <a:off x="428596" y="5500702"/>
            <a:ext cx="2286016" cy="357190"/>
          </a:xfrm>
          <a:prstGeom prst="roundRect">
            <a:avLst>
              <a:gd name="adj" fmla="val 41154"/>
            </a:avLst>
          </a:prstGeom>
          <a:solidFill>
            <a:srgbClr val="0070C0"/>
          </a:solidFill>
          <a:ln w="254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396" tIns="45698" rIns="91396" bIns="45698" rtlCol="0" anchor="ctr"/>
          <a:lstStyle/>
          <a:p>
            <a:pPr>
              <a:lnSpc>
                <a:spcPct val="80000"/>
              </a:lnSpc>
            </a:pPr>
            <a:r>
              <a:rPr lang="ru-RU" sz="1200" dirty="0"/>
              <a:t>Культура</a:t>
            </a:r>
          </a:p>
        </p:txBody>
      </p:sp>
      <p:sp>
        <p:nvSpPr>
          <p:cNvPr id="63" name="Скругленный прямоугольник 62"/>
          <p:cNvSpPr/>
          <p:nvPr/>
        </p:nvSpPr>
        <p:spPr>
          <a:xfrm>
            <a:off x="3214678" y="1428736"/>
            <a:ext cx="2286016" cy="357190"/>
          </a:xfrm>
          <a:prstGeom prst="roundRect">
            <a:avLst>
              <a:gd name="adj" fmla="val 38928"/>
            </a:avLst>
          </a:prstGeom>
          <a:solidFill>
            <a:srgbClr val="00B0F0"/>
          </a:solidFill>
          <a:ln w="254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396" tIns="45698" rIns="91396" bIns="45698" rtlCol="0" anchor="ctr"/>
          <a:lstStyle/>
          <a:p>
            <a:pPr>
              <a:lnSpc>
                <a:spcPct val="80000"/>
              </a:lnSpc>
            </a:pPr>
            <a:r>
              <a:rPr lang="ru-RU" sz="1200" dirty="0">
                <a:solidFill>
                  <a:schemeClr val="bg1"/>
                </a:solidFill>
              </a:rPr>
              <a:t>Безопасные и качественные автомобильные дороги</a:t>
            </a:r>
          </a:p>
        </p:txBody>
      </p:sp>
      <p:sp>
        <p:nvSpPr>
          <p:cNvPr id="66" name="Скругленный прямоугольник 65"/>
          <p:cNvSpPr/>
          <p:nvPr/>
        </p:nvSpPr>
        <p:spPr>
          <a:xfrm>
            <a:off x="3214678" y="2357430"/>
            <a:ext cx="2286016" cy="357190"/>
          </a:xfrm>
          <a:prstGeom prst="roundRect">
            <a:avLst>
              <a:gd name="adj" fmla="val 38928"/>
            </a:avLst>
          </a:prstGeom>
          <a:solidFill>
            <a:srgbClr val="00B0F0"/>
          </a:solidFill>
          <a:ln w="254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396" tIns="45698" rIns="91396" bIns="45698" rtlCol="0" anchor="ctr"/>
          <a:lstStyle/>
          <a:p>
            <a:r>
              <a:rPr lang="ru-RU" sz="1200" dirty="0">
                <a:solidFill>
                  <a:schemeClr val="bg1"/>
                </a:solidFill>
              </a:rPr>
              <a:t>Жилье и городская среда</a:t>
            </a:r>
          </a:p>
        </p:txBody>
      </p:sp>
      <p:sp>
        <p:nvSpPr>
          <p:cNvPr id="70" name="Скругленный прямоугольник 69"/>
          <p:cNvSpPr/>
          <p:nvPr/>
        </p:nvSpPr>
        <p:spPr>
          <a:xfrm>
            <a:off x="3214678" y="3429000"/>
            <a:ext cx="2286016" cy="357190"/>
          </a:xfrm>
          <a:prstGeom prst="roundRect">
            <a:avLst>
              <a:gd name="adj" fmla="val 41154"/>
            </a:avLst>
          </a:prstGeom>
          <a:solidFill>
            <a:srgbClr val="00B0F0"/>
          </a:solidFill>
          <a:ln w="254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396" tIns="45698" rIns="91396" bIns="45698" rtlCol="0" anchor="ctr"/>
          <a:lstStyle/>
          <a:p>
            <a:r>
              <a:rPr lang="ru-RU" sz="1200" dirty="0">
                <a:solidFill>
                  <a:schemeClr val="bg1"/>
                </a:solidFill>
              </a:rPr>
              <a:t>Экология</a:t>
            </a:r>
          </a:p>
        </p:txBody>
      </p:sp>
      <p:sp>
        <p:nvSpPr>
          <p:cNvPr id="71" name="Скругленный прямоугольник 70"/>
          <p:cNvSpPr/>
          <p:nvPr/>
        </p:nvSpPr>
        <p:spPr>
          <a:xfrm>
            <a:off x="6000760" y="1428736"/>
            <a:ext cx="2286016" cy="357190"/>
          </a:xfrm>
          <a:prstGeom prst="roundRect">
            <a:avLst>
              <a:gd name="adj" fmla="val 50000"/>
            </a:avLst>
          </a:prstGeom>
          <a:solidFill>
            <a:srgbClr val="3366FF"/>
          </a:solidFill>
          <a:ln w="254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396" tIns="45698" rIns="91396" bIns="45698" rtlCol="0" anchor="ctr"/>
          <a:lstStyle/>
          <a:p>
            <a:r>
              <a:rPr lang="ru-RU" sz="1200" dirty="0">
                <a:solidFill>
                  <a:schemeClr val="bg1"/>
                </a:solidFill>
              </a:rPr>
              <a:t>Наука</a:t>
            </a:r>
          </a:p>
        </p:txBody>
      </p:sp>
      <p:sp>
        <p:nvSpPr>
          <p:cNvPr id="77" name="Скругленный прямоугольник 76"/>
          <p:cNvSpPr/>
          <p:nvPr/>
        </p:nvSpPr>
        <p:spPr>
          <a:xfrm>
            <a:off x="6000760" y="1785926"/>
            <a:ext cx="2286016" cy="357190"/>
          </a:xfrm>
          <a:prstGeom prst="roundRect">
            <a:avLst>
              <a:gd name="adj" fmla="val 47832"/>
            </a:avLst>
          </a:prstGeom>
          <a:solidFill>
            <a:srgbClr val="3366FF"/>
          </a:solidFill>
          <a:ln w="254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396" tIns="45698" rIns="91396" bIns="45698" rtlCol="0" anchor="ctr"/>
          <a:lstStyle/>
          <a:p>
            <a:pPr>
              <a:lnSpc>
                <a:spcPct val="80000"/>
              </a:lnSpc>
            </a:pPr>
            <a:r>
              <a:rPr lang="ru-RU" sz="1200" dirty="0">
                <a:solidFill>
                  <a:schemeClr val="bg1"/>
                </a:solidFill>
              </a:rPr>
              <a:t>Малое и среднее предпринимательство</a:t>
            </a:r>
          </a:p>
        </p:txBody>
      </p:sp>
      <p:sp>
        <p:nvSpPr>
          <p:cNvPr id="78" name="Скругленный прямоугольник 77"/>
          <p:cNvSpPr/>
          <p:nvPr/>
        </p:nvSpPr>
        <p:spPr>
          <a:xfrm>
            <a:off x="6000760" y="3291488"/>
            <a:ext cx="2286016" cy="357190"/>
          </a:xfrm>
          <a:prstGeom prst="roundRect">
            <a:avLst>
              <a:gd name="adj" fmla="val 50000"/>
            </a:avLst>
          </a:prstGeom>
          <a:solidFill>
            <a:srgbClr val="3366FF"/>
          </a:solidFill>
          <a:ln w="254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396" tIns="45698" rIns="91396" bIns="45698" rtlCol="0" anchor="ctr"/>
          <a:lstStyle/>
          <a:p>
            <a:r>
              <a:rPr lang="ru-RU" sz="1200" dirty="0">
                <a:solidFill>
                  <a:schemeClr val="bg1"/>
                </a:solidFill>
              </a:rPr>
              <a:t>Цифровая экономика</a:t>
            </a:r>
          </a:p>
        </p:txBody>
      </p:sp>
      <p:sp>
        <p:nvSpPr>
          <p:cNvPr id="79" name="Скругленный прямоугольник 78"/>
          <p:cNvSpPr/>
          <p:nvPr/>
        </p:nvSpPr>
        <p:spPr>
          <a:xfrm>
            <a:off x="6000760" y="4363058"/>
            <a:ext cx="2286016" cy="357190"/>
          </a:xfrm>
          <a:prstGeom prst="roundRect">
            <a:avLst>
              <a:gd name="adj" fmla="val 50000"/>
            </a:avLst>
          </a:prstGeom>
          <a:solidFill>
            <a:srgbClr val="3366FF"/>
          </a:solidFill>
          <a:ln w="254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396" tIns="45698" rIns="91396" bIns="45698" rtlCol="0" anchor="ctr"/>
          <a:lstStyle/>
          <a:p>
            <a:pPr>
              <a:lnSpc>
                <a:spcPct val="80000"/>
              </a:lnSpc>
            </a:pPr>
            <a:r>
              <a:rPr lang="ru-RU" sz="1200" dirty="0">
                <a:solidFill>
                  <a:schemeClr val="bg1"/>
                </a:solidFill>
              </a:rPr>
              <a:t>Производительность труда</a:t>
            </a:r>
          </a:p>
          <a:p>
            <a:pPr>
              <a:lnSpc>
                <a:spcPct val="80000"/>
              </a:lnSpc>
            </a:pPr>
            <a:r>
              <a:rPr lang="ru-RU" sz="1200" dirty="0">
                <a:solidFill>
                  <a:schemeClr val="bg1"/>
                </a:solidFill>
              </a:rPr>
              <a:t>и поддержка занятости</a:t>
            </a:r>
          </a:p>
        </p:txBody>
      </p:sp>
      <p:sp>
        <p:nvSpPr>
          <p:cNvPr id="80" name="Скругленный прямоугольник 79"/>
          <p:cNvSpPr/>
          <p:nvPr/>
        </p:nvSpPr>
        <p:spPr>
          <a:xfrm>
            <a:off x="6000760" y="5572140"/>
            <a:ext cx="2286016" cy="357190"/>
          </a:xfrm>
          <a:prstGeom prst="roundRect">
            <a:avLst>
              <a:gd name="adj" fmla="val 45606"/>
            </a:avLst>
          </a:prstGeom>
          <a:solidFill>
            <a:srgbClr val="3366FF"/>
          </a:solidFill>
          <a:ln w="254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396" tIns="45698" rIns="91396" bIns="45698" rtlCol="0" anchor="ctr"/>
          <a:lstStyle/>
          <a:p>
            <a:pPr>
              <a:lnSpc>
                <a:spcPct val="80000"/>
              </a:lnSpc>
            </a:pPr>
            <a:r>
              <a:rPr lang="ru-RU" sz="1200" dirty="0">
                <a:solidFill>
                  <a:schemeClr val="bg1"/>
                </a:solidFill>
              </a:rPr>
              <a:t>Международная</a:t>
            </a:r>
          </a:p>
          <a:p>
            <a:pPr>
              <a:lnSpc>
                <a:spcPct val="80000"/>
              </a:lnSpc>
            </a:pPr>
            <a:r>
              <a:rPr lang="ru-RU" sz="1200" dirty="0">
                <a:solidFill>
                  <a:schemeClr val="bg1"/>
                </a:solidFill>
              </a:rPr>
              <a:t>кооперация и экспорт</a:t>
            </a:r>
          </a:p>
        </p:txBody>
      </p:sp>
      <p:sp>
        <p:nvSpPr>
          <p:cNvPr id="92" name="Прямоугольник 91"/>
          <p:cNvSpPr/>
          <p:nvPr/>
        </p:nvSpPr>
        <p:spPr>
          <a:xfrm>
            <a:off x="428596" y="1714488"/>
            <a:ext cx="2714644" cy="10618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900" dirty="0"/>
              <a:t>Первичная медико-санитарная помощь</a:t>
            </a:r>
          </a:p>
          <a:p>
            <a:r>
              <a:rPr lang="ru-RU" sz="900" dirty="0"/>
              <a:t>Борьба с </a:t>
            </a:r>
            <a:r>
              <a:rPr lang="ru-RU" sz="900" dirty="0" err="1"/>
              <a:t>сердечно-сосудистыми</a:t>
            </a:r>
            <a:r>
              <a:rPr lang="ru-RU" sz="900" dirty="0"/>
              <a:t> заболеваниями</a:t>
            </a:r>
          </a:p>
          <a:p>
            <a:r>
              <a:rPr lang="ru-RU" sz="900" dirty="0"/>
              <a:t>Борьба с онкологическими заболеваниями</a:t>
            </a:r>
          </a:p>
          <a:p>
            <a:r>
              <a:rPr lang="ru-RU" sz="900" dirty="0"/>
              <a:t>Детское здравоохранение</a:t>
            </a:r>
          </a:p>
          <a:p>
            <a:r>
              <a:rPr lang="ru-RU" sz="900" dirty="0"/>
              <a:t>Медицинские кадры</a:t>
            </a:r>
          </a:p>
          <a:p>
            <a:r>
              <a:rPr lang="ru-RU" sz="900" dirty="0"/>
              <a:t>Единый цифровой контур в здравоохранении</a:t>
            </a:r>
          </a:p>
          <a:p>
            <a:r>
              <a:rPr lang="ru-RU" sz="900" dirty="0"/>
              <a:t>Экспорт медицинских услуг</a:t>
            </a:r>
          </a:p>
        </p:txBody>
      </p:sp>
      <p:sp>
        <p:nvSpPr>
          <p:cNvPr id="93" name="Прямоугольник 92"/>
          <p:cNvSpPr/>
          <p:nvPr/>
        </p:nvSpPr>
        <p:spPr>
          <a:xfrm>
            <a:off x="428596" y="5786454"/>
            <a:ext cx="2714644" cy="5078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900" dirty="0"/>
              <a:t>Культурная среда</a:t>
            </a:r>
          </a:p>
          <a:p>
            <a:r>
              <a:rPr lang="ru-RU" sz="900" dirty="0"/>
              <a:t>Творческие люди</a:t>
            </a:r>
          </a:p>
          <a:p>
            <a:r>
              <a:rPr lang="ru-RU" sz="900" dirty="0"/>
              <a:t>Цифровая культура</a:t>
            </a:r>
          </a:p>
        </p:txBody>
      </p:sp>
      <p:sp>
        <p:nvSpPr>
          <p:cNvPr id="94" name="Прямоугольник 93"/>
          <p:cNvSpPr/>
          <p:nvPr/>
        </p:nvSpPr>
        <p:spPr>
          <a:xfrm>
            <a:off x="428596" y="3071810"/>
            <a:ext cx="271464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900" dirty="0"/>
              <a:t>Современная школа</a:t>
            </a:r>
          </a:p>
          <a:p>
            <a:r>
              <a:rPr lang="ru-RU" sz="900" dirty="0"/>
              <a:t>Успех каждого ребенка</a:t>
            </a:r>
          </a:p>
          <a:p>
            <a:r>
              <a:rPr lang="ru-RU" sz="900" dirty="0"/>
              <a:t>Поддержка семей, имеющих детей</a:t>
            </a:r>
          </a:p>
          <a:p>
            <a:r>
              <a:rPr lang="ru-RU" sz="900" dirty="0"/>
              <a:t>Цифровая образовательная среда</a:t>
            </a:r>
          </a:p>
          <a:p>
            <a:r>
              <a:rPr lang="ru-RU" sz="900" dirty="0"/>
              <a:t>Учитель будущего</a:t>
            </a:r>
          </a:p>
          <a:p>
            <a:r>
              <a:rPr lang="ru-RU" sz="900" dirty="0"/>
              <a:t>Молодые профессионалы</a:t>
            </a:r>
          </a:p>
          <a:p>
            <a:r>
              <a:rPr lang="ru-RU" sz="900" dirty="0"/>
              <a:t>Новые возможности для каждого</a:t>
            </a:r>
          </a:p>
          <a:p>
            <a:r>
              <a:rPr lang="ru-RU" sz="900" dirty="0"/>
              <a:t>Социальная активность</a:t>
            </a:r>
          </a:p>
        </p:txBody>
      </p:sp>
      <p:sp>
        <p:nvSpPr>
          <p:cNvPr id="95" name="Прямоугольник 94"/>
          <p:cNvSpPr/>
          <p:nvPr/>
        </p:nvSpPr>
        <p:spPr>
          <a:xfrm>
            <a:off x="428596" y="4572008"/>
            <a:ext cx="2714644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900" dirty="0"/>
              <a:t>Содействие занятости женщин</a:t>
            </a:r>
          </a:p>
          <a:p>
            <a:r>
              <a:rPr lang="ru-RU" sz="900" dirty="0"/>
              <a:t>Спорт - норма жизни</a:t>
            </a:r>
          </a:p>
          <a:p>
            <a:r>
              <a:rPr lang="ru-RU" sz="900" dirty="0"/>
              <a:t>Старшее поколение</a:t>
            </a:r>
          </a:p>
          <a:p>
            <a:r>
              <a:rPr lang="ru-RU" sz="900" dirty="0"/>
              <a:t>Мотивация граждан к здоровому образу жизни</a:t>
            </a:r>
          </a:p>
          <a:p>
            <a:r>
              <a:rPr lang="ru-RU" sz="900" dirty="0"/>
              <a:t>Финансовая поддержка семей при рождении детей</a:t>
            </a:r>
          </a:p>
        </p:txBody>
      </p:sp>
      <p:sp>
        <p:nvSpPr>
          <p:cNvPr id="97" name="Овал 96"/>
          <p:cNvSpPr/>
          <p:nvPr/>
        </p:nvSpPr>
        <p:spPr>
          <a:xfrm>
            <a:off x="2428859" y="1500174"/>
            <a:ext cx="214314" cy="214314"/>
          </a:xfrm>
          <a:prstGeom prst="ellipse">
            <a:avLst/>
          </a:prstGeom>
          <a:solidFill>
            <a:srgbClr val="0070C0"/>
          </a:solidFill>
          <a:ln w="254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396" tIns="45698" rIns="91396" bIns="45698" rtlCol="0" anchor="ctr"/>
          <a:lstStyle/>
          <a:p>
            <a:pPr algn="ctr"/>
            <a:r>
              <a:rPr lang="ru-RU" sz="1400" b="1" dirty="0"/>
              <a:t>7</a:t>
            </a:r>
          </a:p>
        </p:txBody>
      </p:sp>
      <p:sp>
        <p:nvSpPr>
          <p:cNvPr id="98" name="Овал 97"/>
          <p:cNvSpPr/>
          <p:nvPr/>
        </p:nvSpPr>
        <p:spPr>
          <a:xfrm>
            <a:off x="2428859" y="2857496"/>
            <a:ext cx="214314" cy="214314"/>
          </a:xfrm>
          <a:prstGeom prst="ellipse">
            <a:avLst/>
          </a:prstGeom>
          <a:solidFill>
            <a:srgbClr val="0070C0"/>
          </a:solidFill>
          <a:ln w="254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396" tIns="45698" rIns="91396" bIns="45698" rtlCol="0" anchor="ctr"/>
          <a:lstStyle/>
          <a:p>
            <a:pPr algn="ctr"/>
            <a:r>
              <a:rPr lang="ru-RU" sz="1400" b="1" dirty="0"/>
              <a:t>8</a:t>
            </a:r>
          </a:p>
        </p:txBody>
      </p:sp>
      <p:sp>
        <p:nvSpPr>
          <p:cNvPr id="99" name="Овал 98"/>
          <p:cNvSpPr/>
          <p:nvPr/>
        </p:nvSpPr>
        <p:spPr>
          <a:xfrm>
            <a:off x="2428859" y="4357694"/>
            <a:ext cx="214314" cy="214314"/>
          </a:xfrm>
          <a:prstGeom prst="ellipse">
            <a:avLst/>
          </a:prstGeom>
          <a:solidFill>
            <a:srgbClr val="0070C0"/>
          </a:solidFill>
          <a:ln w="254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396" tIns="45698" rIns="91396" bIns="45698" rtlCol="0" anchor="ctr"/>
          <a:lstStyle/>
          <a:p>
            <a:pPr algn="ctr"/>
            <a:r>
              <a:rPr lang="ru-RU" sz="1400" b="1" dirty="0"/>
              <a:t>5</a:t>
            </a:r>
          </a:p>
        </p:txBody>
      </p:sp>
      <p:sp>
        <p:nvSpPr>
          <p:cNvPr id="100" name="Овал 99"/>
          <p:cNvSpPr/>
          <p:nvPr/>
        </p:nvSpPr>
        <p:spPr>
          <a:xfrm>
            <a:off x="2428859" y="5572140"/>
            <a:ext cx="214314" cy="214314"/>
          </a:xfrm>
          <a:prstGeom prst="ellipse">
            <a:avLst/>
          </a:prstGeom>
          <a:solidFill>
            <a:srgbClr val="0070C0"/>
          </a:solidFill>
          <a:ln w="254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396" tIns="45698" rIns="91396" bIns="45698" rtlCol="0" anchor="ctr"/>
          <a:lstStyle/>
          <a:p>
            <a:pPr algn="ctr"/>
            <a:r>
              <a:rPr lang="ru-RU" sz="1400" b="1" dirty="0"/>
              <a:t>3</a:t>
            </a:r>
          </a:p>
        </p:txBody>
      </p:sp>
      <p:sp>
        <p:nvSpPr>
          <p:cNvPr id="101" name="Овал 100"/>
          <p:cNvSpPr/>
          <p:nvPr/>
        </p:nvSpPr>
        <p:spPr>
          <a:xfrm>
            <a:off x="2714612" y="928670"/>
            <a:ext cx="357190" cy="357190"/>
          </a:xfrm>
          <a:prstGeom prst="ellipse">
            <a:avLst/>
          </a:prstGeom>
          <a:solidFill>
            <a:srgbClr val="0070C0"/>
          </a:solidFill>
          <a:ln w="254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91396" tIns="45698" rIns="91396" bIns="45698" rtlCol="0" anchor="ctr"/>
          <a:lstStyle/>
          <a:p>
            <a:pPr algn="ctr"/>
            <a:r>
              <a:rPr lang="ru-RU" b="1" dirty="0"/>
              <a:t>23</a:t>
            </a:r>
          </a:p>
        </p:txBody>
      </p:sp>
      <p:sp>
        <p:nvSpPr>
          <p:cNvPr id="102" name="Прямоугольник 101"/>
          <p:cNvSpPr/>
          <p:nvPr/>
        </p:nvSpPr>
        <p:spPr>
          <a:xfrm>
            <a:off x="3214678" y="3714752"/>
            <a:ext cx="2714644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900" dirty="0"/>
              <a:t>Сохранение лесов</a:t>
            </a:r>
          </a:p>
          <a:p>
            <a:r>
              <a:rPr lang="ru-RU" sz="900" dirty="0"/>
              <a:t>Сохранение озера Байкал</a:t>
            </a:r>
          </a:p>
          <a:p>
            <a:r>
              <a:rPr lang="ru-RU" sz="900" dirty="0"/>
              <a:t>Чистый воздух</a:t>
            </a:r>
          </a:p>
          <a:p>
            <a:r>
              <a:rPr lang="ru-RU" sz="900" dirty="0"/>
              <a:t>Комплексная система обращения с твердыми коммунальными отходами</a:t>
            </a:r>
          </a:p>
          <a:p>
            <a:r>
              <a:rPr lang="ru-RU" sz="900" dirty="0"/>
              <a:t>Чистая вода</a:t>
            </a:r>
          </a:p>
        </p:txBody>
      </p:sp>
      <p:sp>
        <p:nvSpPr>
          <p:cNvPr id="103" name="Прямоугольник 102"/>
          <p:cNvSpPr/>
          <p:nvPr/>
        </p:nvSpPr>
        <p:spPr>
          <a:xfrm>
            <a:off x="3214678" y="1714488"/>
            <a:ext cx="271464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900" dirty="0"/>
              <a:t>Дорожная сеть</a:t>
            </a:r>
          </a:p>
          <a:p>
            <a:r>
              <a:rPr lang="ru-RU" sz="900" dirty="0"/>
              <a:t>Общесистемные меры развития дорожного хозяйства</a:t>
            </a:r>
          </a:p>
          <a:p>
            <a:r>
              <a:rPr lang="ru-RU" sz="900" dirty="0"/>
              <a:t>Безопасность дорожного движения</a:t>
            </a:r>
          </a:p>
        </p:txBody>
      </p:sp>
      <p:sp>
        <p:nvSpPr>
          <p:cNvPr id="104" name="Прямоугольник 103"/>
          <p:cNvSpPr/>
          <p:nvPr/>
        </p:nvSpPr>
        <p:spPr>
          <a:xfrm>
            <a:off x="3214678" y="2643182"/>
            <a:ext cx="2714644" cy="7848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900" dirty="0"/>
              <a:t>Жилье</a:t>
            </a:r>
          </a:p>
          <a:p>
            <a:r>
              <a:rPr lang="ru-RU" sz="900" dirty="0"/>
              <a:t>Ипотека</a:t>
            </a:r>
          </a:p>
          <a:p>
            <a:r>
              <a:rPr lang="ru-RU" sz="900" dirty="0"/>
              <a:t>Обеспечение устойчивого сокращения непригодного для проживания жилищного фонда</a:t>
            </a:r>
          </a:p>
          <a:p>
            <a:r>
              <a:rPr lang="ru-RU" sz="900" dirty="0"/>
              <a:t>Формирование комфортной городской среды</a:t>
            </a:r>
          </a:p>
        </p:txBody>
      </p:sp>
      <p:sp>
        <p:nvSpPr>
          <p:cNvPr id="105" name="Овал 104"/>
          <p:cNvSpPr/>
          <p:nvPr/>
        </p:nvSpPr>
        <p:spPr>
          <a:xfrm>
            <a:off x="5214941" y="1500174"/>
            <a:ext cx="214314" cy="214314"/>
          </a:xfrm>
          <a:prstGeom prst="ellipse">
            <a:avLst/>
          </a:prstGeom>
          <a:solidFill>
            <a:srgbClr val="00B0F0"/>
          </a:solidFill>
          <a:ln w="254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396" tIns="45698" rIns="91396" bIns="45698" rtlCol="0" anchor="ctr"/>
          <a:lstStyle/>
          <a:p>
            <a:pPr algn="ctr"/>
            <a:r>
              <a:rPr lang="ru-RU" sz="1400" b="1" dirty="0"/>
              <a:t>3</a:t>
            </a:r>
          </a:p>
        </p:txBody>
      </p:sp>
      <p:sp>
        <p:nvSpPr>
          <p:cNvPr id="106" name="Овал 105"/>
          <p:cNvSpPr/>
          <p:nvPr/>
        </p:nvSpPr>
        <p:spPr>
          <a:xfrm>
            <a:off x="5214941" y="2428868"/>
            <a:ext cx="214314" cy="214314"/>
          </a:xfrm>
          <a:prstGeom prst="ellipse">
            <a:avLst/>
          </a:prstGeom>
          <a:solidFill>
            <a:srgbClr val="00B0F0"/>
          </a:solidFill>
          <a:ln w="254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396" tIns="45698" rIns="91396" bIns="45698" rtlCol="0" anchor="ctr"/>
          <a:lstStyle/>
          <a:p>
            <a:pPr algn="ctr"/>
            <a:r>
              <a:rPr lang="ru-RU" sz="1400" b="1" dirty="0"/>
              <a:t>4</a:t>
            </a:r>
          </a:p>
        </p:txBody>
      </p:sp>
      <p:sp>
        <p:nvSpPr>
          <p:cNvPr id="107" name="Овал 106"/>
          <p:cNvSpPr/>
          <p:nvPr/>
        </p:nvSpPr>
        <p:spPr>
          <a:xfrm>
            <a:off x="5214941" y="3500438"/>
            <a:ext cx="214314" cy="214314"/>
          </a:xfrm>
          <a:prstGeom prst="ellipse">
            <a:avLst/>
          </a:prstGeom>
          <a:solidFill>
            <a:srgbClr val="00B0F0"/>
          </a:solidFill>
          <a:ln w="254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396" tIns="45698" rIns="91396" bIns="45698" rtlCol="0" anchor="ctr"/>
          <a:lstStyle/>
          <a:p>
            <a:pPr algn="ctr"/>
            <a:r>
              <a:rPr lang="ru-RU" sz="1400" b="1" dirty="0"/>
              <a:t>5</a:t>
            </a:r>
          </a:p>
        </p:txBody>
      </p:sp>
      <p:sp>
        <p:nvSpPr>
          <p:cNvPr id="108" name="Овал 107"/>
          <p:cNvSpPr/>
          <p:nvPr/>
        </p:nvSpPr>
        <p:spPr>
          <a:xfrm>
            <a:off x="5500694" y="928670"/>
            <a:ext cx="357190" cy="357190"/>
          </a:xfrm>
          <a:prstGeom prst="ellipse">
            <a:avLst/>
          </a:prstGeom>
          <a:solidFill>
            <a:srgbClr val="00B0F0"/>
          </a:solidFill>
          <a:ln w="254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91396" tIns="45698" rIns="91396" bIns="45698" rtlCol="0" anchor="ctr"/>
          <a:lstStyle/>
          <a:p>
            <a:pPr algn="ctr"/>
            <a:r>
              <a:rPr lang="ru-RU" b="1" dirty="0"/>
              <a:t>12</a:t>
            </a:r>
          </a:p>
        </p:txBody>
      </p:sp>
      <p:sp>
        <p:nvSpPr>
          <p:cNvPr id="109" name="Прямоугольник 108"/>
          <p:cNvSpPr/>
          <p:nvPr/>
        </p:nvSpPr>
        <p:spPr>
          <a:xfrm>
            <a:off x="6000760" y="4648810"/>
            <a:ext cx="2714644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900" dirty="0"/>
              <a:t>Системные меры по повышению производительности труда</a:t>
            </a:r>
          </a:p>
          <a:p>
            <a:r>
              <a:rPr lang="ru-RU" sz="900" dirty="0"/>
              <a:t>Адресная поддержка повышения производительности труда на предприятиях</a:t>
            </a:r>
          </a:p>
          <a:p>
            <a:r>
              <a:rPr lang="ru-RU" sz="900" dirty="0"/>
              <a:t>Поддержка занятости и повышение эффективности рынка труда</a:t>
            </a:r>
          </a:p>
        </p:txBody>
      </p:sp>
      <p:sp>
        <p:nvSpPr>
          <p:cNvPr id="110" name="Овал 109"/>
          <p:cNvSpPr/>
          <p:nvPr/>
        </p:nvSpPr>
        <p:spPr>
          <a:xfrm>
            <a:off x="8001023" y="1500174"/>
            <a:ext cx="214314" cy="214314"/>
          </a:xfrm>
          <a:prstGeom prst="ellipse">
            <a:avLst/>
          </a:prstGeom>
          <a:solidFill>
            <a:srgbClr val="3366FF"/>
          </a:solidFill>
          <a:ln w="254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396" tIns="45698" rIns="91396" bIns="45698" rtlCol="0" anchor="ctr"/>
          <a:lstStyle/>
          <a:p>
            <a:pPr algn="ctr"/>
            <a:r>
              <a:rPr lang="ru-RU" sz="1400" b="1" dirty="0"/>
              <a:t>0</a:t>
            </a:r>
          </a:p>
        </p:txBody>
      </p:sp>
      <p:sp>
        <p:nvSpPr>
          <p:cNvPr id="111" name="Овал 110"/>
          <p:cNvSpPr/>
          <p:nvPr/>
        </p:nvSpPr>
        <p:spPr>
          <a:xfrm>
            <a:off x="8286776" y="928670"/>
            <a:ext cx="357190" cy="357190"/>
          </a:xfrm>
          <a:prstGeom prst="ellipse">
            <a:avLst/>
          </a:prstGeom>
          <a:solidFill>
            <a:srgbClr val="3366FF"/>
          </a:solidFill>
          <a:ln w="254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91396" tIns="45698" rIns="91396" bIns="45698" rtlCol="0" anchor="ctr"/>
          <a:lstStyle/>
          <a:p>
            <a:pPr algn="ctr"/>
            <a:r>
              <a:rPr lang="ru-RU" b="1" dirty="0"/>
              <a:t>17</a:t>
            </a:r>
          </a:p>
        </p:txBody>
      </p:sp>
      <p:sp>
        <p:nvSpPr>
          <p:cNvPr id="112" name="Прямоугольник 111"/>
          <p:cNvSpPr/>
          <p:nvPr/>
        </p:nvSpPr>
        <p:spPr>
          <a:xfrm>
            <a:off x="6000760" y="2071678"/>
            <a:ext cx="271464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900" dirty="0"/>
              <a:t>Акселерация СМСП</a:t>
            </a:r>
          </a:p>
          <a:p>
            <a:r>
              <a:rPr lang="ru-RU" sz="900" dirty="0"/>
              <a:t>Популяризация предпринимательства</a:t>
            </a:r>
          </a:p>
          <a:p>
            <a:r>
              <a:rPr lang="ru-RU" sz="900" dirty="0"/>
              <a:t>Расширение доступа СМСП к финансовой поддержке </a:t>
            </a:r>
          </a:p>
          <a:p>
            <a:r>
              <a:rPr lang="ru-RU" sz="900" dirty="0"/>
              <a:t>Улучшение условий ведения предпринимательской деятельности</a:t>
            </a:r>
          </a:p>
          <a:p>
            <a:r>
              <a:rPr lang="ru-RU" sz="900" dirty="0"/>
              <a:t>Создание системы поддержки фермеров и развитие сельской кооперации</a:t>
            </a:r>
          </a:p>
        </p:txBody>
      </p:sp>
      <p:sp>
        <p:nvSpPr>
          <p:cNvPr id="113" name="Прямоугольник 112"/>
          <p:cNvSpPr/>
          <p:nvPr/>
        </p:nvSpPr>
        <p:spPr>
          <a:xfrm>
            <a:off x="6000760" y="3577240"/>
            <a:ext cx="2714644" cy="7848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900" dirty="0"/>
              <a:t>Информационная инфраструктура</a:t>
            </a:r>
          </a:p>
          <a:p>
            <a:r>
              <a:rPr lang="ru-RU" sz="900" dirty="0"/>
              <a:t>Кадры для цифровой экономики</a:t>
            </a:r>
          </a:p>
          <a:p>
            <a:r>
              <a:rPr lang="ru-RU" sz="900" dirty="0"/>
              <a:t>Информационная безопасность</a:t>
            </a:r>
          </a:p>
          <a:p>
            <a:r>
              <a:rPr lang="ru-RU" sz="900" dirty="0"/>
              <a:t>Цифровые технологии</a:t>
            </a:r>
          </a:p>
          <a:p>
            <a:r>
              <a:rPr lang="ru-RU" sz="900" dirty="0"/>
              <a:t>Цифровое государственное управление</a:t>
            </a:r>
          </a:p>
        </p:txBody>
      </p:sp>
      <p:sp>
        <p:nvSpPr>
          <p:cNvPr id="114" name="Прямоугольник 113"/>
          <p:cNvSpPr/>
          <p:nvPr/>
        </p:nvSpPr>
        <p:spPr>
          <a:xfrm>
            <a:off x="6000760" y="5857892"/>
            <a:ext cx="2714644" cy="7848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900" dirty="0"/>
              <a:t>Промышленный экспорт</a:t>
            </a:r>
          </a:p>
          <a:p>
            <a:r>
              <a:rPr lang="ru-RU" sz="900" dirty="0"/>
              <a:t>Экспорт продукции АПК</a:t>
            </a:r>
          </a:p>
          <a:p>
            <a:r>
              <a:rPr lang="ru-RU" sz="900" dirty="0"/>
              <a:t>Экспорт услуг</a:t>
            </a:r>
          </a:p>
          <a:p>
            <a:r>
              <a:rPr lang="ru-RU" sz="900" dirty="0"/>
              <a:t>Системные меры развития международной кооперации и экспорта</a:t>
            </a:r>
          </a:p>
        </p:txBody>
      </p:sp>
      <p:sp>
        <p:nvSpPr>
          <p:cNvPr id="115" name="Овал 114"/>
          <p:cNvSpPr/>
          <p:nvPr/>
        </p:nvSpPr>
        <p:spPr>
          <a:xfrm>
            <a:off x="8001023" y="1857364"/>
            <a:ext cx="214314" cy="214314"/>
          </a:xfrm>
          <a:prstGeom prst="ellipse">
            <a:avLst/>
          </a:prstGeom>
          <a:solidFill>
            <a:srgbClr val="3366FF"/>
          </a:solidFill>
          <a:ln w="254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396" tIns="45698" rIns="91396" bIns="45698" rtlCol="0" anchor="ctr"/>
          <a:lstStyle/>
          <a:p>
            <a:pPr algn="ctr"/>
            <a:r>
              <a:rPr lang="ru-RU" sz="1400" b="1" dirty="0"/>
              <a:t>5</a:t>
            </a:r>
          </a:p>
        </p:txBody>
      </p:sp>
      <p:sp>
        <p:nvSpPr>
          <p:cNvPr id="116" name="Овал 115"/>
          <p:cNvSpPr/>
          <p:nvPr/>
        </p:nvSpPr>
        <p:spPr>
          <a:xfrm>
            <a:off x="8001023" y="3362926"/>
            <a:ext cx="214314" cy="214314"/>
          </a:xfrm>
          <a:prstGeom prst="ellipse">
            <a:avLst/>
          </a:prstGeom>
          <a:solidFill>
            <a:srgbClr val="3366FF"/>
          </a:solidFill>
          <a:ln w="254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396" tIns="45698" rIns="91396" bIns="45698" rtlCol="0" anchor="ctr"/>
          <a:lstStyle/>
          <a:p>
            <a:pPr algn="ctr"/>
            <a:r>
              <a:rPr lang="ru-RU" sz="1400" b="1" dirty="0"/>
              <a:t>5</a:t>
            </a:r>
          </a:p>
        </p:txBody>
      </p:sp>
      <p:sp>
        <p:nvSpPr>
          <p:cNvPr id="117" name="Овал 116"/>
          <p:cNvSpPr/>
          <p:nvPr/>
        </p:nvSpPr>
        <p:spPr>
          <a:xfrm>
            <a:off x="8001023" y="4434496"/>
            <a:ext cx="214314" cy="214314"/>
          </a:xfrm>
          <a:prstGeom prst="ellipse">
            <a:avLst/>
          </a:prstGeom>
          <a:solidFill>
            <a:srgbClr val="3366FF"/>
          </a:solidFill>
          <a:ln w="254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396" tIns="45698" rIns="91396" bIns="45698" rtlCol="0" anchor="ctr"/>
          <a:lstStyle/>
          <a:p>
            <a:pPr algn="ctr"/>
            <a:r>
              <a:rPr lang="ru-RU" sz="1400" b="1" dirty="0"/>
              <a:t>3</a:t>
            </a:r>
          </a:p>
        </p:txBody>
      </p:sp>
      <p:sp>
        <p:nvSpPr>
          <p:cNvPr id="118" name="Овал 117"/>
          <p:cNvSpPr/>
          <p:nvPr/>
        </p:nvSpPr>
        <p:spPr>
          <a:xfrm>
            <a:off x="8001023" y="5643578"/>
            <a:ext cx="214314" cy="214314"/>
          </a:xfrm>
          <a:prstGeom prst="ellipse">
            <a:avLst/>
          </a:prstGeom>
          <a:solidFill>
            <a:srgbClr val="3366FF"/>
          </a:solidFill>
          <a:ln w="254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396" tIns="45698" rIns="91396" bIns="45698" rtlCol="0" anchor="ctr"/>
          <a:lstStyle/>
          <a:p>
            <a:pPr algn="ctr"/>
            <a:r>
              <a:rPr lang="ru-RU" sz="1400" b="1" dirty="0"/>
              <a:t>4</a:t>
            </a:r>
          </a:p>
        </p:txBody>
      </p:sp>
      <p:sp>
        <p:nvSpPr>
          <p:cNvPr id="119" name="Прямоугольник 118"/>
          <p:cNvSpPr/>
          <p:nvPr/>
        </p:nvSpPr>
        <p:spPr>
          <a:xfrm>
            <a:off x="428596" y="285728"/>
            <a:ext cx="8286808" cy="500066"/>
          </a:xfrm>
          <a:prstGeom prst="rect">
            <a:avLst/>
          </a:prstGeom>
          <a:solidFill>
            <a:schemeClr val="tx2">
              <a:lumMod val="50000"/>
            </a:schemeClr>
          </a:solidFill>
          <a:ln w="254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396" tIns="45698" rIns="91396" bIns="45698" rtlCol="0" anchor="ctr"/>
          <a:lstStyle/>
          <a:p>
            <a:pPr algn="ctr">
              <a:lnSpc>
                <a:spcPct val="80000"/>
              </a:lnSpc>
            </a:pPr>
            <a:r>
              <a:rPr lang="ru-RU" sz="1200" b="1" dirty="0"/>
              <a:t>ФЕДЕРАЛЬНЫЕ ПРОЕКТЫ,</a:t>
            </a:r>
          </a:p>
          <a:p>
            <a:pPr algn="ctr">
              <a:lnSpc>
                <a:spcPct val="80000"/>
              </a:lnSpc>
            </a:pPr>
            <a:r>
              <a:rPr lang="ru-RU" sz="1200" b="1" dirty="0"/>
              <a:t>в отношении которых разработаны региональные составляющие</a:t>
            </a:r>
          </a:p>
        </p:txBody>
      </p:sp>
      <p:sp>
        <p:nvSpPr>
          <p:cNvPr id="120" name="Овал 119"/>
          <p:cNvSpPr/>
          <p:nvPr/>
        </p:nvSpPr>
        <p:spPr>
          <a:xfrm>
            <a:off x="8286776" y="357166"/>
            <a:ext cx="357190" cy="357190"/>
          </a:xfrm>
          <a:prstGeom prst="ellipse">
            <a:avLst/>
          </a:prstGeom>
          <a:solidFill>
            <a:schemeClr val="tx2">
              <a:lumMod val="50000"/>
            </a:schemeClr>
          </a:solidFill>
          <a:ln w="254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91396" tIns="45698" rIns="91396" bIns="45698" rtlCol="0" anchor="ctr"/>
          <a:lstStyle/>
          <a:p>
            <a:pPr algn="ctr"/>
            <a:r>
              <a:rPr lang="ru-RU" b="1" dirty="0"/>
              <a:t>52</a:t>
            </a:r>
          </a:p>
        </p:txBody>
      </p:sp>
      <p:pic>
        <p:nvPicPr>
          <p:cNvPr id="55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572132" y="1428736"/>
            <a:ext cx="357190" cy="3571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6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572132" y="2357430"/>
            <a:ext cx="357190" cy="3571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7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572132" y="3429001"/>
            <a:ext cx="357190" cy="3571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9" name="Рисунок 58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2770704" y="4286256"/>
            <a:ext cx="372536" cy="357190"/>
          </a:xfrm>
          <a:prstGeom prst="rect">
            <a:avLst/>
          </a:prstGeom>
        </p:spPr>
      </p:pic>
      <p:pic>
        <p:nvPicPr>
          <p:cNvPr id="62" name="Рисунок 61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2771389" y="5500702"/>
            <a:ext cx="379802" cy="357190"/>
          </a:xfrm>
          <a:prstGeom prst="rect">
            <a:avLst/>
          </a:prstGeom>
        </p:spPr>
      </p:pic>
      <p:pic>
        <p:nvPicPr>
          <p:cNvPr id="64" name="Рисунок 63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2762197" y="1428736"/>
            <a:ext cx="410187" cy="357190"/>
          </a:xfrm>
          <a:prstGeom prst="rect">
            <a:avLst/>
          </a:prstGeom>
        </p:spPr>
      </p:pic>
      <p:pic>
        <p:nvPicPr>
          <p:cNvPr id="65" name="Рисунок 64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2782469" y="2786058"/>
            <a:ext cx="360771" cy="357190"/>
          </a:xfrm>
          <a:prstGeom prst="rect">
            <a:avLst/>
          </a:prstGeom>
        </p:spPr>
      </p:pic>
      <p:pic>
        <p:nvPicPr>
          <p:cNvPr id="67" name="Рисунок 66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8341850" y="1785926"/>
            <a:ext cx="383886" cy="357190"/>
          </a:xfrm>
          <a:prstGeom prst="rect">
            <a:avLst/>
          </a:prstGeom>
        </p:spPr>
      </p:pic>
      <p:pic>
        <p:nvPicPr>
          <p:cNvPr id="68" name="Picture 2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8358214" y="3286124"/>
            <a:ext cx="357190" cy="3571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9" name="Picture 4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8358214" y="5572140"/>
            <a:ext cx="357190" cy="3571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3" name="Picture 2"/>
          <p:cNvPicPr>
            <a:picLocks noChangeAspect="1"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8342716" y="1428736"/>
            <a:ext cx="357190" cy="3571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4" name="Picture 3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8358214" y="4357694"/>
            <a:ext cx="357190" cy="3571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175270273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4" name="Прямая соединительная линия 13"/>
          <p:cNvCxnSpPr/>
          <p:nvPr/>
        </p:nvCxnSpPr>
        <p:spPr>
          <a:xfrm>
            <a:off x="3286114" y="2214554"/>
            <a:ext cx="714382" cy="0"/>
          </a:xfrm>
          <a:prstGeom prst="line">
            <a:avLst/>
          </a:prstGeom>
          <a:ln w="22225">
            <a:solidFill>
              <a:srgbClr val="0070C0"/>
            </a:solidFill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Прямая соединительная линия 32"/>
          <p:cNvCxnSpPr/>
          <p:nvPr/>
        </p:nvCxnSpPr>
        <p:spPr>
          <a:xfrm>
            <a:off x="3357554" y="5412722"/>
            <a:ext cx="642942" cy="0"/>
          </a:xfrm>
          <a:prstGeom prst="line">
            <a:avLst/>
          </a:prstGeom>
          <a:ln w="22225">
            <a:solidFill>
              <a:srgbClr val="3366FF"/>
            </a:solidFill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8" name="Скругленный прямоугольник 67"/>
          <p:cNvSpPr/>
          <p:nvPr/>
        </p:nvSpPr>
        <p:spPr>
          <a:xfrm>
            <a:off x="2500297" y="5429264"/>
            <a:ext cx="1214446" cy="571504"/>
          </a:xfrm>
          <a:prstGeom prst="roundRect">
            <a:avLst/>
          </a:prstGeom>
          <a:solidFill>
            <a:srgbClr val="3366FF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396" tIns="107948" rIns="91396" bIns="45698" rtlCol="0" anchor="ctr"/>
          <a:lstStyle/>
          <a:p>
            <a:pPr algn="r">
              <a:lnSpc>
                <a:spcPct val="80000"/>
              </a:lnSpc>
            </a:pPr>
            <a:r>
              <a:rPr lang="ru-RU" sz="2400" b="1" dirty="0"/>
              <a:t>0,58</a:t>
            </a:r>
          </a:p>
          <a:p>
            <a:pPr algn="r">
              <a:lnSpc>
                <a:spcPct val="80000"/>
              </a:lnSpc>
            </a:pPr>
            <a:r>
              <a:rPr lang="ru-RU" sz="1000" b="1" dirty="0"/>
              <a:t>млрд рублей</a:t>
            </a:r>
          </a:p>
        </p:txBody>
      </p:sp>
      <p:sp>
        <p:nvSpPr>
          <p:cNvPr id="69" name="Скругленный прямоугольник 68"/>
          <p:cNvSpPr/>
          <p:nvPr/>
        </p:nvSpPr>
        <p:spPr>
          <a:xfrm>
            <a:off x="500033" y="5429264"/>
            <a:ext cx="1214446" cy="571504"/>
          </a:xfrm>
          <a:prstGeom prst="roundRect">
            <a:avLst/>
          </a:prstGeom>
          <a:solidFill>
            <a:srgbClr val="FF5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396" tIns="107948" rIns="91396" bIns="45698" rtlCol="0" anchor="ctr"/>
          <a:lstStyle/>
          <a:p>
            <a:pPr>
              <a:lnSpc>
                <a:spcPct val="80000"/>
              </a:lnSpc>
            </a:pPr>
            <a:r>
              <a:rPr lang="ru-RU" sz="2400" b="1" dirty="0"/>
              <a:t>0,60</a:t>
            </a:r>
          </a:p>
          <a:p>
            <a:pPr>
              <a:lnSpc>
                <a:spcPct val="80000"/>
              </a:lnSpc>
            </a:pPr>
            <a:r>
              <a:rPr lang="ru-RU" sz="1000" b="1" dirty="0"/>
              <a:t>млрд рублей</a:t>
            </a:r>
          </a:p>
        </p:txBody>
      </p:sp>
      <p:sp>
        <p:nvSpPr>
          <p:cNvPr id="82" name="Овал 81"/>
          <p:cNvSpPr/>
          <p:nvPr/>
        </p:nvSpPr>
        <p:spPr>
          <a:xfrm>
            <a:off x="1643042" y="5572140"/>
            <a:ext cx="928694" cy="928694"/>
          </a:xfrm>
          <a:prstGeom prst="ellipse">
            <a:avLst/>
          </a:prstGeom>
          <a:solidFill>
            <a:schemeClr val="bg1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396" tIns="45698" rIns="91396" bIns="45698" rtlCol="0" anchor="ctr"/>
          <a:lstStyle/>
          <a:p>
            <a:pPr algn="ctr"/>
            <a:endParaRPr lang="ru-RU"/>
          </a:p>
        </p:txBody>
      </p:sp>
      <p:cxnSp>
        <p:nvCxnSpPr>
          <p:cNvPr id="81" name="Прямая соединительная линия 80"/>
          <p:cNvCxnSpPr/>
          <p:nvPr/>
        </p:nvCxnSpPr>
        <p:spPr>
          <a:xfrm>
            <a:off x="3286116" y="3857628"/>
            <a:ext cx="714382" cy="0"/>
          </a:xfrm>
          <a:prstGeom prst="line">
            <a:avLst/>
          </a:prstGeom>
          <a:ln w="22225">
            <a:solidFill>
              <a:srgbClr val="00B0F0"/>
            </a:solidFill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Скругленный прямоугольник 39"/>
          <p:cNvSpPr/>
          <p:nvPr/>
        </p:nvSpPr>
        <p:spPr>
          <a:xfrm>
            <a:off x="2500298" y="2214554"/>
            <a:ext cx="1214446" cy="571504"/>
          </a:xfrm>
          <a:prstGeom prst="roundRect">
            <a:avLst/>
          </a:prstGeom>
          <a:solidFill>
            <a:srgbClr val="0070C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396" tIns="107948" rIns="91396" bIns="45698" rtlCol="0" anchor="ctr"/>
          <a:lstStyle/>
          <a:p>
            <a:pPr algn="r">
              <a:lnSpc>
                <a:spcPct val="80000"/>
              </a:lnSpc>
            </a:pPr>
            <a:r>
              <a:rPr lang="ru-RU" sz="2400" b="1" dirty="0"/>
              <a:t>8,82</a:t>
            </a:r>
          </a:p>
          <a:p>
            <a:pPr algn="r">
              <a:lnSpc>
                <a:spcPct val="80000"/>
              </a:lnSpc>
            </a:pPr>
            <a:r>
              <a:rPr lang="ru-RU" sz="1000" b="1" dirty="0"/>
              <a:t>млрд рублей</a:t>
            </a:r>
          </a:p>
        </p:txBody>
      </p:sp>
      <p:sp>
        <p:nvSpPr>
          <p:cNvPr id="52" name="Скругленный прямоугольник 51"/>
          <p:cNvSpPr/>
          <p:nvPr/>
        </p:nvSpPr>
        <p:spPr>
          <a:xfrm>
            <a:off x="500034" y="2214554"/>
            <a:ext cx="1214446" cy="571504"/>
          </a:xfrm>
          <a:prstGeom prst="roundRect">
            <a:avLst/>
          </a:prstGeom>
          <a:solidFill>
            <a:srgbClr val="FF5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396" tIns="107948" rIns="91396" bIns="45698" rtlCol="0" anchor="ctr"/>
          <a:lstStyle/>
          <a:p>
            <a:pPr>
              <a:lnSpc>
                <a:spcPct val="80000"/>
              </a:lnSpc>
            </a:pPr>
            <a:r>
              <a:rPr lang="en-US" sz="2400" b="1" dirty="0"/>
              <a:t>10</a:t>
            </a:r>
            <a:r>
              <a:rPr lang="ru-RU" sz="2400" b="1" dirty="0"/>
              <a:t>,17</a:t>
            </a:r>
          </a:p>
          <a:p>
            <a:pPr>
              <a:lnSpc>
                <a:spcPct val="80000"/>
              </a:lnSpc>
            </a:pPr>
            <a:r>
              <a:rPr lang="ru-RU" sz="1000" b="1" dirty="0"/>
              <a:t>млрд рублей</a:t>
            </a: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4071936" y="1357298"/>
          <a:ext cx="4524365" cy="1539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5719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2143141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642942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714380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666712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</a:tblGrid>
              <a:tr h="426720">
                <a:tc>
                  <a:txBody>
                    <a:bodyPr/>
                    <a:lstStyle/>
                    <a:p>
                      <a:r>
                        <a:rPr lang="ru-RU" sz="1100" b="0" dirty="0">
                          <a:solidFill>
                            <a:schemeClr val="bg1"/>
                          </a:solidFill>
                          <a:latin typeface="+mn-lt"/>
                        </a:rPr>
                        <a:t>920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100" b="0" dirty="0">
                          <a:solidFill>
                            <a:schemeClr val="bg1"/>
                          </a:solidFill>
                          <a:latin typeface="+mn-lt"/>
                        </a:rPr>
                        <a:t>Здравоохранение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0" i="0" u="none" strike="noStrike" dirty="0">
                          <a:solidFill>
                            <a:srgbClr val="FFFFFF"/>
                          </a:solidFill>
                          <a:latin typeface="Calibri"/>
                        </a:rPr>
                        <a:t>1 959</a:t>
                      </a:r>
                    </a:p>
                  </a:txBody>
                  <a:tcPr marL="9525" marR="9525" marT="9525" marB="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0" i="0" u="none" strike="noStrike" dirty="0">
                          <a:solidFill>
                            <a:srgbClr val="FFFFFF"/>
                          </a:solidFill>
                          <a:latin typeface="Calibri"/>
                        </a:rPr>
                        <a:t>1 823</a:t>
                      </a:r>
                    </a:p>
                  </a:txBody>
                  <a:tcPr marL="9525" marR="9525" marT="9525" marB="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0" i="0" u="none" strike="noStrike">
                          <a:solidFill>
                            <a:srgbClr val="FFFFFF"/>
                          </a:solidFill>
                          <a:latin typeface="Calibri"/>
                        </a:rPr>
                        <a:t>93</a:t>
                      </a:r>
                    </a:p>
                  </a:txBody>
                  <a:tcPr marL="9525" marR="9525" marT="9525" marB="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ru-RU" sz="1100" b="0" dirty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100" b="0" dirty="0">
                          <a:solidFill>
                            <a:schemeClr val="bg1"/>
                          </a:solidFill>
                          <a:latin typeface="+mn-lt"/>
                        </a:rPr>
                        <a:t>Образование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0" i="0" u="none" strike="noStrike" dirty="0">
                          <a:solidFill>
                            <a:srgbClr val="FFFFFF"/>
                          </a:solidFill>
                          <a:latin typeface="Calibri"/>
                        </a:rPr>
                        <a:t>1 372</a:t>
                      </a:r>
                    </a:p>
                  </a:txBody>
                  <a:tcPr marL="9525" marR="9525" marT="9525" marB="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0" i="0" u="none" strike="noStrike" dirty="0">
                          <a:solidFill>
                            <a:srgbClr val="FFFFFF"/>
                          </a:solidFill>
                          <a:latin typeface="Calibri"/>
                        </a:rPr>
                        <a:t>1 175</a:t>
                      </a:r>
                    </a:p>
                  </a:txBody>
                  <a:tcPr marL="9525" marR="9525" marT="9525" marB="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0" i="0" u="none" strike="noStrike">
                          <a:solidFill>
                            <a:srgbClr val="FFFFFF"/>
                          </a:solidFill>
                          <a:latin typeface="Calibri"/>
                        </a:rPr>
                        <a:t>86</a:t>
                      </a:r>
                    </a:p>
                  </a:txBody>
                  <a:tcPr marL="9525" marR="9525" marT="9525" marB="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ru-RU" sz="1100" b="0" dirty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100" b="0" dirty="0">
                          <a:solidFill>
                            <a:schemeClr val="bg1"/>
                          </a:solidFill>
                          <a:latin typeface="+mn-lt"/>
                        </a:rPr>
                        <a:t>Демография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0" i="0" u="none" strike="noStrike" dirty="0">
                          <a:solidFill>
                            <a:srgbClr val="FFFFFF"/>
                          </a:solidFill>
                          <a:latin typeface="Calibri"/>
                        </a:rPr>
                        <a:t>6 685</a:t>
                      </a:r>
                    </a:p>
                  </a:txBody>
                  <a:tcPr marL="9525" marR="9525" marT="9525" marB="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0" i="0" u="none" strike="noStrike" dirty="0">
                          <a:solidFill>
                            <a:srgbClr val="FFFFFF"/>
                          </a:solidFill>
                          <a:latin typeface="Calibri"/>
                        </a:rPr>
                        <a:t>5 696</a:t>
                      </a:r>
                    </a:p>
                  </a:txBody>
                  <a:tcPr marL="9525" marR="9525" marT="9525" marB="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0" i="0" u="none" strike="noStrike">
                          <a:solidFill>
                            <a:srgbClr val="FFFFFF"/>
                          </a:solidFill>
                          <a:latin typeface="Calibri"/>
                        </a:rPr>
                        <a:t>85</a:t>
                      </a:r>
                    </a:p>
                  </a:txBody>
                  <a:tcPr marL="9525" marR="9525" marT="9525" marB="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ru-RU" sz="1100" b="0" dirty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100" b="0" dirty="0">
                          <a:solidFill>
                            <a:schemeClr val="bg1"/>
                          </a:solidFill>
                          <a:latin typeface="+mn-lt"/>
                        </a:rPr>
                        <a:t>Культура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0" i="0" u="none" strike="noStrike" dirty="0">
                          <a:solidFill>
                            <a:srgbClr val="FFFFFF"/>
                          </a:solidFill>
                          <a:latin typeface="Calibri"/>
                        </a:rPr>
                        <a:t>158</a:t>
                      </a:r>
                    </a:p>
                  </a:txBody>
                  <a:tcPr marL="9525" marR="9525" marT="9525" marB="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0" i="0" u="none" strike="noStrike" dirty="0">
                          <a:solidFill>
                            <a:srgbClr val="FFFFFF"/>
                          </a:solidFill>
                          <a:latin typeface="Calibri"/>
                        </a:rPr>
                        <a:t>123</a:t>
                      </a:r>
                    </a:p>
                  </a:txBody>
                  <a:tcPr marL="9525" marR="9525" marT="9525" marB="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0" i="0" u="none" strike="noStrike" dirty="0">
                          <a:solidFill>
                            <a:srgbClr val="FFFFFF"/>
                          </a:solidFill>
                          <a:latin typeface="Calibri"/>
                        </a:rPr>
                        <a:t>78</a:t>
                      </a:r>
                    </a:p>
                  </a:txBody>
                  <a:tcPr marL="9525" marR="9525" marT="9525" marB="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</a:tbl>
          </a:graphicData>
        </a:graphic>
      </p:graphicFrame>
      <p:graphicFrame>
        <p:nvGraphicFramePr>
          <p:cNvPr id="6" name="Таблица 5"/>
          <p:cNvGraphicFramePr>
            <a:graphicFrameLocks noGrp="1"/>
          </p:cNvGraphicFramePr>
          <p:nvPr/>
        </p:nvGraphicFramePr>
        <p:xfrm>
          <a:off x="4071934" y="986458"/>
          <a:ext cx="4929190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5719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357322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428760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714380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1071538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ru-RU" sz="800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anchor="b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800" b="1" dirty="0">
                          <a:solidFill>
                            <a:schemeClr val="tx1"/>
                          </a:solidFill>
                          <a:latin typeface="+mn-lt"/>
                        </a:rPr>
                        <a:t>НАЦИОНАЛЬНЫЕ ПРОЕКТЫ</a:t>
                      </a:r>
                    </a:p>
                  </a:txBody>
                  <a:tcPr anchor="b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b="1" dirty="0">
                          <a:solidFill>
                            <a:schemeClr val="tx1"/>
                          </a:solidFill>
                          <a:latin typeface="+mn-lt"/>
                        </a:rPr>
                        <a:t>ПЛАН НА 2019,</a:t>
                      </a:r>
                    </a:p>
                    <a:p>
                      <a:pPr marL="0" marR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b="1" dirty="0">
                          <a:solidFill>
                            <a:schemeClr val="tx1"/>
                          </a:solidFill>
                          <a:latin typeface="+mn-lt"/>
                        </a:rPr>
                        <a:t>МЛН РУБ.</a:t>
                      </a:r>
                    </a:p>
                  </a:txBody>
                  <a:tcPr anchor="b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b="1" dirty="0">
                          <a:solidFill>
                            <a:schemeClr val="tx1"/>
                          </a:solidFill>
                          <a:latin typeface="+mn-lt"/>
                        </a:rPr>
                        <a:t>ФАКТ,</a:t>
                      </a:r>
                      <a:endParaRPr lang="en-US" sz="800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  <a:p>
                      <a:pPr algn="ctr"/>
                      <a:r>
                        <a:rPr lang="ru-RU" sz="800" b="1" dirty="0">
                          <a:solidFill>
                            <a:schemeClr val="tx1"/>
                          </a:solidFill>
                          <a:latin typeface="+mn-lt"/>
                        </a:rPr>
                        <a:t>МЛН РУБ.</a:t>
                      </a:r>
                    </a:p>
                  </a:txBody>
                  <a:tcPr anchor="b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800" b="1" dirty="0">
                          <a:solidFill>
                            <a:schemeClr val="tx1"/>
                          </a:solidFill>
                          <a:latin typeface="+mn-lt"/>
                        </a:rPr>
                        <a:t>%</a:t>
                      </a:r>
                    </a:p>
                    <a:p>
                      <a:pPr algn="l"/>
                      <a:r>
                        <a:rPr lang="ru-RU" sz="800" b="1" dirty="0">
                          <a:solidFill>
                            <a:schemeClr val="tx1"/>
                          </a:solidFill>
                          <a:latin typeface="+mn-lt"/>
                        </a:rPr>
                        <a:t>ИСПОЛНЕНИЯ</a:t>
                      </a:r>
                    </a:p>
                  </a:txBody>
                  <a:tcPr anchor="b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</a:tbl>
          </a:graphicData>
        </a:graphic>
      </p:graphicFrame>
      <p:graphicFrame>
        <p:nvGraphicFramePr>
          <p:cNvPr id="7" name="Таблица 6"/>
          <p:cNvGraphicFramePr>
            <a:graphicFrameLocks noGrp="1"/>
          </p:cNvGraphicFramePr>
          <p:nvPr/>
        </p:nvGraphicFramePr>
        <p:xfrm>
          <a:off x="4071936" y="3117856"/>
          <a:ext cx="4524365" cy="1168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5719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2143141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642942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714380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666712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</a:tblGrid>
              <a:tr h="426720">
                <a:tc>
                  <a:txBody>
                    <a:bodyPr/>
                    <a:lstStyle/>
                    <a:p>
                      <a:endParaRPr lang="ru-RU" sz="1100" b="0" dirty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100" b="0" dirty="0">
                          <a:solidFill>
                            <a:schemeClr val="bg1"/>
                          </a:solidFill>
                          <a:latin typeface="+mn-lt"/>
                        </a:rPr>
                        <a:t>Безопасные и качественные автомобильные дороги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0" i="0" u="none" strike="noStrike" dirty="0">
                          <a:solidFill>
                            <a:srgbClr val="FFFFFF"/>
                          </a:solidFill>
                          <a:latin typeface="Calibri"/>
                        </a:rPr>
                        <a:t>7 808</a:t>
                      </a:r>
                    </a:p>
                  </a:txBody>
                  <a:tcPr marL="9525" marR="9525" marT="9525" marB="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0" i="0" u="none" strike="noStrike" dirty="0">
                          <a:solidFill>
                            <a:srgbClr val="FFFFFF"/>
                          </a:solidFill>
                          <a:latin typeface="Calibri"/>
                        </a:rPr>
                        <a:t>7 031</a:t>
                      </a:r>
                    </a:p>
                  </a:txBody>
                  <a:tcPr marL="9525" marR="9525" marT="9525" marB="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0" i="0" u="none" strike="noStrike">
                          <a:solidFill>
                            <a:srgbClr val="FFFFFF"/>
                          </a:solidFill>
                          <a:latin typeface="Calibri"/>
                        </a:rPr>
                        <a:t>90</a:t>
                      </a:r>
                    </a:p>
                  </a:txBody>
                  <a:tcPr marL="9525" marR="9525" marT="9525" marB="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ru-RU" sz="1100" b="0" dirty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100" b="0" dirty="0">
                          <a:solidFill>
                            <a:schemeClr val="bg1"/>
                          </a:solidFill>
                          <a:latin typeface="+mn-lt"/>
                        </a:rPr>
                        <a:t>Жилье и городская</a:t>
                      </a:r>
                      <a:r>
                        <a:rPr lang="ru-RU" sz="1100" b="0" baseline="0" dirty="0">
                          <a:solidFill>
                            <a:schemeClr val="bg1"/>
                          </a:solidFill>
                          <a:latin typeface="+mn-lt"/>
                        </a:rPr>
                        <a:t> среда</a:t>
                      </a:r>
                      <a:endParaRPr lang="ru-RU" sz="1100" b="0" dirty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0" i="0" u="none" strike="noStrike" dirty="0">
                          <a:solidFill>
                            <a:srgbClr val="FFFFFF"/>
                          </a:solidFill>
                          <a:latin typeface="Calibri"/>
                        </a:rPr>
                        <a:t>2 654</a:t>
                      </a:r>
                    </a:p>
                  </a:txBody>
                  <a:tcPr marL="9525" marR="9525" marT="9525" marB="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0" i="0" u="none" strike="noStrike" dirty="0">
                          <a:solidFill>
                            <a:srgbClr val="FFFFFF"/>
                          </a:solidFill>
                          <a:latin typeface="Calibri"/>
                        </a:rPr>
                        <a:t>1 627</a:t>
                      </a:r>
                    </a:p>
                  </a:txBody>
                  <a:tcPr marL="9525" marR="9525" marT="9525" marB="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0" i="0" u="none" strike="noStrike">
                          <a:solidFill>
                            <a:srgbClr val="FFFFFF"/>
                          </a:solidFill>
                          <a:latin typeface="Calibri"/>
                        </a:rPr>
                        <a:t>61</a:t>
                      </a:r>
                    </a:p>
                  </a:txBody>
                  <a:tcPr marL="9525" marR="9525" marT="9525" marB="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ru-RU" sz="1100" b="0" dirty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100" b="0" dirty="0">
                          <a:solidFill>
                            <a:schemeClr val="bg1"/>
                          </a:solidFill>
                          <a:latin typeface="+mn-lt"/>
                        </a:rPr>
                        <a:t>Экология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0" i="0" u="none" strike="noStrike" dirty="0">
                          <a:solidFill>
                            <a:srgbClr val="FFFFFF"/>
                          </a:solidFill>
                          <a:latin typeface="Calibri"/>
                        </a:rPr>
                        <a:t>3 322</a:t>
                      </a:r>
                    </a:p>
                  </a:txBody>
                  <a:tcPr marL="9525" marR="9525" marT="9525" marB="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0" i="0" u="none" strike="noStrike" dirty="0">
                          <a:solidFill>
                            <a:srgbClr val="FFFFFF"/>
                          </a:solidFill>
                          <a:latin typeface="Calibri"/>
                        </a:rPr>
                        <a:t>1 691</a:t>
                      </a:r>
                    </a:p>
                  </a:txBody>
                  <a:tcPr marL="9525" marR="9525" marT="9525" marB="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0" i="0" u="none" strike="noStrike" dirty="0">
                          <a:solidFill>
                            <a:srgbClr val="FFFFFF"/>
                          </a:solidFill>
                          <a:latin typeface="Calibri"/>
                        </a:rPr>
                        <a:t>51</a:t>
                      </a:r>
                    </a:p>
                  </a:txBody>
                  <a:tcPr marL="9525" marR="9525" marT="9525" marB="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</a:tbl>
          </a:graphicData>
        </a:graphic>
      </p:graphicFrame>
      <p:graphicFrame>
        <p:nvGraphicFramePr>
          <p:cNvPr id="8" name="Таблица 7"/>
          <p:cNvGraphicFramePr>
            <a:graphicFrameLocks noGrp="1"/>
          </p:cNvGraphicFramePr>
          <p:nvPr/>
        </p:nvGraphicFramePr>
        <p:xfrm>
          <a:off x="4071936" y="4500570"/>
          <a:ext cx="4524365" cy="2021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5719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2143141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642942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714380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666712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ru-RU" sz="1100" b="0" dirty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100" b="0" dirty="0">
                          <a:solidFill>
                            <a:schemeClr val="bg1"/>
                          </a:solidFill>
                          <a:latin typeface="+mn-lt"/>
                        </a:rPr>
                        <a:t>Наука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366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0" dirty="0">
                          <a:solidFill>
                            <a:schemeClr val="bg1"/>
                          </a:solidFill>
                          <a:latin typeface="+mn-lt"/>
                        </a:rPr>
                        <a:t>-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366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0" dirty="0">
                          <a:solidFill>
                            <a:schemeClr val="bg1"/>
                          </a:solidFill>
                          <a:latin typeface="+mn-lt"/>
                        </a:rPr>
                        <a:t>-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366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0" dirty="0">
                          <a:solidFill>
                            <a:schemeClr val="bg1"/>
                          </a:solidFill>
                          <a:latin typeface="+mn-lt"/>
                        </a:rPr>
                        <a:t>-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366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426720">
                <a:tc>
                  <a:txBody>
                    <a:bodyPr/>
                    <a:lstStyle/>
                    <a:p>
                      <a:endParaRPr lang="ru-RU" sz="1100" b="0" dirty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100" b="0" dirty="0">
                          <a:solidFill>
                            <a:schemeClr val="bg1"/>
                          </a:solidFill>
                          <a:latin typeface="+mn-lt"/>
                        </a:rPr>
                        <a:t>Малое и среднее предпринимательство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366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0" i="0" u="none" strike="noStrike">
                          <a:solidFill>
                            <a:srgbClr val="FFFFFF"/>
                          </a:solidFill>
                          <a:latin typeface="Calibri"/>
                        </a:rPr>
                        <a:t>509</a:t>
                      </a:r>
                    </a:p>
                  </a:txBody>
                  <a:tcPr marL="9525" marR="9525" marT="9525" marB="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366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0" i="0" u="none" strike="noStrike">
                          <a:solidFill>
                            <a:srgbClr val="FFFFFF"/>
                          </a:solidFill>
                          <a:latin typeface="Calibri"/>
                        </a:rPr>
                        <a:t>489</a:t>
                      </a:r>
                    </a:p>
                  </a:txBody>
                  <a:tcPr marL="9525" marR="9525" marT="9525" marB="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366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0" i="0" u="none" strike="noStrike" dirty="0">
                          <a:solidFill>
                            <a:srgbClr val="FFFFFF"/>
                          </a:solidFill>
                          <a:latin typeface="Calibri"/>
                        </a:rPr>
                        <a:t>96</a:t>
                      </a:r>
                    </a:p>
                  </a:txBody>
                  <a:tcPr marL="9525" marR="9525" marT="9525" marB="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366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ru-RU" sz="1100" b="0" dirty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100" b="0" dirty="0">
                          <a:solidFill>
                            <a:schemeClr val="bg1"/>
                          </a:solidFill>
                          <a:latin typeface="+mn-lt"/>
                        </a:rPr>
                        <a:t>Цифровая экономика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366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0" dirty="0">
                          <a:solidFill>
                            <a:schemeClr val="bg1"/>
                          </a:solidFill>
                          <a:latin typeface="+mn-lt"/>
                        </a:rPr>
                        <a:t>-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366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0" dirty="0">
                          <a:solidFill>
                            <a:schemeClr val="bg1"/>
                          </a:solidFill>
                          <a:latin typeface="+mn-lt"/>
                        </a:rPr>
                        <a:t>-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366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0" dirty="0">
                          <a:solidFill>
                            <a:schemeClr val="bg1"/>
                          </a:solidFill>
                          <a:latin typeface="+mn-lt"/>
                        </a:rPr>
                        <a:t>-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366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426720">
                <a:tc>
                  <a:txBody>
                    <a:bodyPr/>
                    <a:lstStyle/>
                    <a:p>
                      <a:endParaRPr lang="ru-RU" sz="1100" b="0" dirty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100" b="0" dirty="0">
                          <a:solidFill>
                            <a:schemeClr val="bg1"/>
                          </a:solidFill>
                          <a:latin typeface="+mn-lt"/>
                        </a:rPr>
                        <a:t>Производительность труда и поддержка занятости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366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0" dirty="0">
                          <a:solidFill>
                            <a:schemeClr val="bg1"/>
                          </a:solidFill>
                          <a:latin typeface="+mn-lt"/>
                        </a:rPr>
                        <a:t>-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366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0" dirty="0">
                          <a:solidFill>
                            <a:schemeClr val="bg1"/>
                          </a:solidFill>
                          <a:latin typeface="+mn-lt"/>
                        </a:rPr>
                        <a:t>-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366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0" dirty="0">
                          <a:solidFill>
                            <a:schemeClr val="bg1"/>
                          </a:solidFill>
                          <a:latin typeface="+mn-lt"/>
                        </a:rPr>
                        <a:t>-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366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426720">
                <a:tc>
                  <a:txBody>
                    <a:bodyPr/>
                    <a:lstStyle/>
                    <a:p>
                      <a:endParaRPr lang="ru-RU" sz="1100" b="0" dirty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100" b="0" dirty="0">
                          <a:solidFill>
                            <a:schemeClr val="bg1"/>
                          </a:solidFill>
                          <a:latin typeface="+mn-lt"/>
                        </a:rPr>
                        <a:t>Международная кооперация и экспорт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366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0" i="0" u="none" strike="noStrike">
                          <a:solidFill>
                            <a:srgbClr val="FFFFFF"/>
                          </a:solidFill>
                          <a:latin typeface="Calibri"/>
                        </a:rPr>
                        <a:t>90</a:t>
                      </a:r>
                    </a:p>
                  </a:txBody>
                  <a:tcPr marL="9525" marR="9525" marT="9525" marB="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366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0" i="0" u="none" strike="noStrike">
                          <a:solidFill>
                            <a:srgbClr val="FFFFFF"/>
                          </a:solidFill>
                          <a:latin typeface="Calibri"/>
                        </a:rPr>
                        <a:t>89</a:t>
                      </a:r>
                    </a:p>
                  </a:txBody>
                  <a:tcPr marL="9525" marR="9525" marT="9525" marB="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366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0" i="0" u="none" strike="noStrike" dirty="0">
                          <a:solidFill>
                            <a:srgbClr val="FFFFFF"/>
                          </a:solidFill>
                          <a:latin typeface="Calibri"/>
                        </a:rPr>
                        <a:t>99</a:t>
                      </a:r>
                    </a:p>
                  </a:txBody>
                  <a:tcPr marL="9525" marR="9525" marT="9525" marB="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366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</a:tbl>
          </a:graphicData>
        </a:graphic>
      </p:graphicFrame>
      <p:sp>
        <p:nvSpPr>
          <p:cNvPr id="25" name="Прямоугольник 24"/>
          <p:cNvSpPr/>
          <p:nvPr/>
        </p:nvSpPr>
        <p:spPr>
          <a:xfrm>
            <a:off x="500034" y="1928802"/>
            <a:ext cx="3214710" cy="357190"/>
          </a:xfrm>
          <a:prstGeom prst="rect">
            <a:avLst/>
          </a:prstGeom>
          <a:solidFill>
            <a:srgbClr val="0070C0"/>
          </a:solidFill>
          <a:ln w="254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396" tIns="45698" rIns="91396" bIns="45698" rtlCol="0" anchor="ctr"/>
          <a:lstStyle/>
          <a:p>
            <a:pPr algn="ctr">
              <a:lnSpc>
                <a:spcPct val="80000"/>
              </a:lnSpc>
            </a:pPr>
            <a:r>
              <a:rPr lang="ru-RU" sz="1200" dirty="0"/>
              <a:t>ЧЕЛОВЕЧЕСКИЙ КАПИТАЛ</a:t>
            </a:r>
          </a:p>
        </p:txBody>
      </p:sp>
      <p:graphicFrame>
        <p:nvGraphicFramePr>
          <p:cNvPr id="19" name="Диаграмма 18"/>
          <p:cNvGraphicFramePr/>
          <p:nvPr>
            <p:extLst>
              <p:ext uri="{D42A27DB-BD31-4B8C-83A1-F6EECF244321}">
                <p14:modId xmlns:p14="http://schemas.microsoft.com/office/powerpoint/2010/main" val="202696477"/>
              </p:ext>
            </p:extLst>
          </p:nvPr>
        </p:nvGraphicFramePr>
        <p:xfrm>
          <a:off x="1470323" y="2287131"/>
          <a:ext cx="1244289" cy="124428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7" name="Заголовок 1"/>
          <p:cNvSpPr txBox="1">
            <a:spLocks/>
          </p:cNvSpPr>
          <p:nvPr/>
        </p:nvSpPr>
        <p:spPr>
          <a:xfrm>
            <a:off x="4500562" y="357166"/>
            <a:ext cx="3897147" cy="528287"/>
          </a:xfrm>
          <a:prstGeom prst="rect">
            <a:avLst/>
          </a:prstGeom>
        </p:spPr>
        <p:txBody>
          <a:bodyPr vert="horz" lIns="91396" tIns="45698" rIns="91396" bIns="45698" rtlCol="0" anchor="ctr">
            <a:normAutofit/>
          </a:bodyPr>
          <a:lstStyle/>
          <a:p>
            <a:pPr lvl="0">
              <a:spcBef>
                <a:spcPct val="0"/>
              </a:spcBef>
            </a:pPr>
            <a:r>
              <a:rPr lang="ru-RU" sz="1400" b="1" dirty="0">
                <a:solidFill>
                  <a:srgbClr val="002060"/>
                </a:solidFill>
              </a:rPr>
              <a:t>ИСПОЛНЕНИЕ БЮДЖЕТА РЕГИОНАЛЬНЫХ ПРОЕКТОВ В 2019 ГОДУ</a:t>
            </a:r>
            <a:endParaRPr lang="ru-RU" sz="1400" b="1" dirty="0">
              <a:solidFill>
                <a:srgbClr val="002060"/>
              </a:solidFill>
              <a:ea typeface="+mj-ea"/>
              <a:cs typeface="+mj-cs"/>
            </a:endParaRPr>
          </a:p>
        </p:txBody>
      </p:sp>
      <p:cxnSp>
        <p:nvCxnSpPr>
          <p:cNvPr id="23" name="Прямая соединительная линия 22"/>
          <p:cNvCxnSpPr/>
          <p:nvPr/>
        </p:nvCxnSpPr>
        <p:spPr>
          <a:xfrm>
            <a:off x="4000496" y="2643182"/>
            <a:ext cx="357190" cy="0"/>
          </a:xfrm>
          <a:prstGeom prst="line">
            <a:avLst/>
          </a:prstGeom>
          <a:ln w="22225">
            <a:solidFill>
              <a:srgbClr val="0070C0"/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Прямая соединительная линия 28"/>
          <p:cNvCxnSpPr/>
          <p:nvPr/>
        </p:nvCxnSpPr>
        <p:spPr>
          <a:xfrm>
            <a:off x="4000496" y="2285992"/>
            <a:ext cx="357190" cy="0"/>
          </a:xfrm>
          <a:prstGeom prst="line">
            <a:avLst/>
          </a:prstGeom>
          <a:ln w="22225">
            <a:solidFill>
              <a:srgbClr val="0070C0"/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Прямая соединительная линия 30"/>
          <p:cNvCxnSpPr/>
          <p:nvPr/>
        </p:nvCxnSpPr>
        <p:spPr>
          <a:xfrm>
            <a:off x="4000496" y="1928802"/>
            <a:ext cx="357190" cy="0"/>
          </a:xfrm>
          <a:prstGeom prst="line">
            <a:avLst/>
          </a:prstGeom>
          <a:ln w="22225">
            <a:solidFill>
              <a:srgbClr val="0070C0"/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Прямая соединительная линия 31"/>
          <p:cNvCxnSpPr/>
          <p:nvPr/>
        </p:nvCxnSpPr>
        <p:spPr>
          <a:xfrm>
            <a:off x="4000497" y="1571612"/>
            <a:ext cx="357190" cy="0"/>
          </a:xfrm>
          <a:prstGeom prst="line">
            <a:avLst/>
          </a:prstGeom>
          <a:ln w="22225">
            <a:solidFill>
              <a:srgbClr val="0070C0"/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Прямая соединительная линия 40"/>
          <p:cNvCxnSpPr/>
          <p:nvPr/>
        </p:nvCxnSpPr>
        <p:spPr>
          <a:xfrm>
            <a:off x="4000496" y="4117988"/>
            <a:ext cx="357190" cy="0"/>
          </a:xfrm>
          <a:prstGeom prst="line">
            <a:avLst/>
          </a:prstGeom>
          <a:ln w="22225">
            <a:solidFill>
              <a:srgbClr val="00B0F0"/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Прямая соединительная линия 41"/>
          <p:cNvCxnSpPr/>
          <p:nvPr/>
        </p:nvCxnSpPr>
        <p:spPr>
          <a:xfrm>
            <a:off x="4000496" y="3760798"/>
            <a:ext cx="357190" cy="0"/>
          </a:xfrm>
          <a:prstGeom prst="line">
            <a:avLst/>
          </a:prstGeom>
          <a:ln w="22225">
            <a:solidFill>
              <a:srgbClr val="00B0F0"/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Прямая соединительная линия 42"/>
          <p:cNvCxnSpPr/>
          <p:nvPr/>
        </p:nvCxnSpPr>
        <p:spPr>
          <a:xfrm>
            <a:off x="4000496" y="3332170"/>
            <a:ext cx="357190" cy="0"/>
          </a:xfrm>
          <a:prstGeom prst="line">
            <a:avLst/>
          </a:prstGeom>
          <a:ln w="22225">
            <a:solidFill>
              <a:srgbClr val="00B0F0"/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Прямая соединительная линия 43"/>
          <p:cNvCxnSpPr/>
          <p:nvPr/>
        </p:nvCxnSpPr>
        <p:spPr>
          <a:xfrm>
            <a:off x="4000496" y="5857892"/>
            <a:ext cx="357190" cy="0"/>
          </a:xfrm>
          <a:prstGeom prst="line">
            <a:avLst/>
          </a:prstGeom>
          <a:ln w="22225">
            <a:solidFill>
              <a:srgbClr val="3366FF"/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Прямая соединительная линия 44"/>
          <p:cNvCxnSpPr/>
          <p:nvPr/>
        </p:nvCxnSpPr>
        <p:spPr>
          <a:xfrm>
            <a:off x="4000496" y="5500702"/>
            <a:ext cx="357190" cy="0"/>
          </a:xfrm>
          <a:prstGeom prst="line">
            <a:avLst/>
          </a:prstGeom>
          <a:ln w="22225">
            <a:solidFill>
              <a:srgbClr val="3366FF"/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Прямая соединительная линия 45"/>
          <p:cNvCxnSpPr/>
          <p:nvPr/>
        </p:nvCxnSpPr>
        <p:spPr>
          <a:xfrm>
            <a:off x="4000496" y="5072074"/>
            <a:ext cx="357190" cy="0"/>
          </a:xfrm>
          <a:prstGeom prst="line">
            <a:avLst/>
          </a:prstGeom>
          <a:ln w="22225">
            <a:solidFill>
              <a:srgbClr val="3366FF"/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Прямая соединительная линия 46"/>
          <p:cNvCxnSpPr/>
          <p:nvPr/>
        </p:nvCxnSpPr>
        <p:spPr>
          <a:xfrm>
            <a:off x="4000496" y="4714884"/>
            <a:ext cx="357190" cy="0"/>
          </a:xfrm>
          <a:prstGeom prst="line">
            <a:avLst/>
          </a:prstGeom>
          <a:ln w="22225">
            <a:solidFill>
              <a:srgbClr val="3366FF"/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Прямая соединительная линия 47"/>
          <p:cNvCxnSpPr/>
          <p:nvPr/>
        </p:nvCxnSpPr>
        <p:spPr>
          <a:xfrm>
            <a:off x="4000496" y="6286520"/>
            <a:ext cx="357190" cy="0"/>
          </a:xfrm>
          <a:prstGeom prst="line">
            <a:avLst/>
          </a:prstGeom>
          <a:ln w="22225">
            <a:solidFill>
              <a:srgbClr val="3366FF"/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Прямая соединительная линия 49"/>
          <p:cNvCxnSpPr/>
          <p:nvPr/>
        </p:nvCxnSpPr>
        <p:spPr>
          <a:xfrm rot="5400000">
            <a:off x="3214678" y="5500702"/>
            <a:ext cx="1571636" cy="0"/>
          </a:xfrm>
          <a:prstGeom prst="line">
            <a:avLst/>
          </a:prstGeom>
          <a:ln w="22225">
            <a:solidFill>
              <a:srgbClr val="3366FF"/>
            </a:solidFill>
            <a:head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Прямая соединительная линия 54"/>
          <p:cNvCxnSpPr/>
          <p:nvPr/>
        </p:nvCxnSpPr>
        <p:spPr>
          <a:xfrm rot="5400000" flipH="1" flipV="1">
            <a:off x="3607587" y="3725079"/>
            <a:ext cx="785818" cy="0"/>
          </a:xfrm>
          <a:prstGeom prst="line">
            <a:avLst/>
          </a:prstGeom>
          <a:ln w="22225">
            <a:solidFill>
              <a:srgbClr val="00B0F0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Прямая соединительная линия 58"/>
          <p:cNvCxnSpPr/>
          <p:nvPr/>
        </p:nvCxnSpPr>
        <p:spPr>
          <a:xfrm rot="5400000" flipH="1" flipV="1">
            <a:off x="3464711" y="2107397"/>
            <a:ext cx="1071570" cy="0"/>
          </a:xfrm>
          <a:prstGeom prst="line">
            <a:avLst/>
          </a:prstGeom>
          <a:ln w="22225">
            <a:solidFill>
              <a:srgbClr val="0070C0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3" name="TextBox 52"/>
          <p:cNvSpPr txBox="1"/>
          <p:nvPr/>
        </p:nvSpPr>
        <p:spPr>
          <a:xfrm>
            <a:off x="500035" y="2786058"/>
            <a:ext cx="497163" cy="206935"/>
          </a:xfrm>
          <a:prstGeom prst="rect">
            <a:avLst/>
          </a:prstGeom>
          <a:noFill/>
        </p:spPr>
        <p:txBody>
          <a:bodyPr wrap="none" lIns="91396" tIns="45698" rIns="91396" bIns="45698" rtlCol="0">
            <a:spAutoFit/>
          </a:bodyPr>
          <a:lstStyle/>
          <a:p>
            <a:pPr>
              <a:lnSpc>
                <a:spcPct val="70000"/>
              </a:lnSpc>
            </a:pPr>
            <a:r>
              <a:rPr lang="ru-RU" sz="1000" dirty="0"/>
              <a:t>ПЛАН</a:t>
            </a:r>
          </a:p>
        </p:txBody>
      </p:sp>
      <p:sp>
        <p:nvSpPr>
          <p:cNvPr id="54" name="TextBox 53"/>
          <p:cNvSpPr txBox="1"/>
          <p:nvPr/>
        </p:nvSpPr>
        <p:spPr>
          <a:xfrm>
            <a:off x="3000365" y="2786058"/>
            <a:ext cx="714380" cy="206935"/>
          </a:xfrm>
          <a:prstGeom prst="rect">
            <a:avLst/>
          </a:prstGeom>
          <a:noFill/>
        </p:spPr>
        <p:txBody>
          <a:bodyPr wrap="square" lIns="91396" tIns="45698" rIns="91396" bIns="45698" rtlCol="0">
            <a:spAutoFit/>
          </a:bodyPr>
          <a:lstStyle/>
          <a:p>
            <a:pPr algn="r">
              <a:lnSpc>
                <a:spcPct val="70000"/>
              </a:lnSpc>
            </a:pPr>
            <a:r>
              <a:rPr lang="ru-RU" sz="1000" dirty="0"/>
              <a:t>ФАКТ</a:t>
            </a:r>
          </a:p>
        </p:txBody>
      </p:sp>
      <p:sp>
        <p:nvSpPr>
          <p:cNvPr id="56" name="Скругленный прямоугольник 55"/>
          <p:cNvSpPr/>
          <p:nvPr/>
        </p:nvSpPr>
        <p:spPr>
          <a:xfrm>
            <a:off x="2500298" y="3857628"/>
            <a:ext cx="1214446" cy="571504"/>
          </a:xfrm>
          <a:prstGeom prst="roundRect">
            <a:avLst/>
          </a:prstGeom>
          <a:solidFill>
            <a:srgbClr val="00B0F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396" tIns="107948" rIns="91396" bIns="45698" rtlCol="0" anchor="ctr"/>
          <a:lstStyle/>
          <a:p>
            <a:pPr algn="r">
              <a:lnSpc>
                <a:spcPct val="80000"/>
              </a:lnSpc>
            </a:pPr>
            <a:r>
              <a:rPr lang="ru-RU" sz="2400" b="1" dirty="0"/>
              <a:t>10,35</a:t>
            </a:r>
          </a:p>
          <a:p>
            <a:pPr algn="r">
              <a:lnSpc>
                <a:spcPct val="80000"/>
              </a:lnSpc>
            </a:pPr>
            <a:r>
              <a:rPr lang="ru-RU" sz="1000" b="1" dirty="0"/>
              <a:t>млрд рублей</a:t>
            </a:r>
          </a:p>
        </p:txBody>
      </p:sp>
      <p:sp>
        <p:nvSpPr>
          <p:cNvPr id="57" name="Скругленный прямоугольник 56"/>
          <p:cNvSpPr/>
          <p:nvPr/>
        </p:nvSpPr>
        <p:spPr>
          <a:xfrm>
            <a:off x="500034" y="3857628"/>
            <a:ext cx="1214446" cy="571504"/>
          </a:xfrm>
          <a:prstGeom prst="roundRect">
            <a:avLst/>
          </a:prstGeom>
          <a:solidFill>
            <a:srgbClr val="FF5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396" tIns="107948" rIns="91396" bIns="45698" rtlCol="0" anchor="ctr"/>
          <a:lstStyle/>
          <a:p>
            <a:pPr>
              <a:lnSpc>
                <a:spcPct val="80000"/>
              </a:lnSpc>
            </a:pPr>
            <a:r>
              <a:rPr lang="ru-RU" sz="2400" b="1" dirty="0"/>
              <a:t>13,78</a:t>
            </a:r>
          </a:p>
          <a:p>
            <a:pPr>
              <a:lnSpc>
                <a:spcPct val="80000"/>
              </a:lnSpc>
            </a:pPr>
            <a:r>
              <a:rPr lang="ru-RU" sz="1000" b="1" dirty="0"/>
              <a:t>млрд рублей</a:t>
            </a:r>
          </a:p>
        </p:txBody>
      </p:sp>
      <p:sp>
        <p:nvSpPr>
          <p:cNvPr id="58" name="Прямоугольник 57"/>
          <p:cNvSpPr/>
          <p:nvPr/>
        </p:nvSpPr>
        <p:spPr>
          <a:xfrm>
            <a:off x="500034" y="3571876"/>
            <a:ext cx="3214710" cy="357190"/>
          </a:xfrm>
          <a:prstGeom prst="rect">
            <a:avLst/>
          </a:prstGeom>
          <a:solidFill>
            <a:srgbClr val="00B0F0"/>
          </a:solidFill>
          <a:ln w="254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396" tIns="45698" rIns="91396" bIns="45698" rtlCol="0" anchor="ctr"/>
          <a:lstStyle/>
          <a:p>
            <a:pPr algn="ctr">
              <a:lnSpc>
                <a:spcPct val="80000"/>
              </a:lnSpc>
            </a:pPr>
            <a:r>
              <a:rPr lang="ru-RU" sz="1200" dirty="0"/>
              <a:t>КОМФОРТНАЯ СРЕДА ДЛЯ ЖИЗНИ</a:t>
            </a:r>
          </a:p>
        </p:txBody>
      </p:sp>
      <p:sp>
        <p:nvSpPr>
          <p:cNvPr id="62" name="TextBox 61"/>
          <p:cNvSpPr txBox="1"/>
          <p:nvPr/>
        </p:nvSpPr>
        <p:spPr>
          <a:xfrm>
            <a:off x="500035" y="4429132"/>
            <a:ext cx="497163" cy="206935"/>
          </a:xfrm>
          <a:prstGeom prst="rect">
            <a:avLst/>
          </a:prstGeom>
          <a:noFill/>
        </p:spPr>
        <p:txBody>
          <a:bodyPr wrap="none" lIns="91396" tIns="45698" rIns="91396" bIns="45698" rtlCol="0">
            <a:spAutoFit/>
          </a:bodyPr>
          <a:lstStyle/>
          <a:p>
            <a:pPr>
              <a:lnSpc>
                <a:spcPct val="70000"/>
              </a:lnSpc>
            </a:pPr>
            <a:r>
              <a:rPr lang="ru-RU" sz="1000" dirty="0"/>
              <a:t>ПЛАН</a:t>
            </a:r>
          </a:p>
        </p:txBody>
      </p:sp>
      <p:sp>
        <p:nvSpPr>
          <p:cNvPr id="64" name="TextBox 63"/>
          <p:cNvSpPr txBox="1"/>
          <p:nvPr/>
        </p:nvSpPr>
        <p:spPr>
          <a:xfrm>
            <a:off x="3000365" y="4429132"/>
            <a:ext cx="714380" cy="206935"/>
          </a:xfrm>
          <a:prstGeom prst="rect">
            <a:avLst/>
          </a:prstGeom>
          <a:noFill/>
        </p:spPr>
        <p:txBody>
          <a:bodyPr wrap="square" lIns="91396" tIns="45698" rIns="91396" bIns="45698" rtlCol="0">
            <a:spAutoFit/>
          </a:bodyPr>
          <a:lstStyle/>
          <a:p>
            <a:pPr algn="r">
              <a:lnSpc>
                <a:spcPct val="70000"/>
              </a:lnSpc>
            </a:pPr>
            <a:r>
              <a:rPr lang="ru-RU" sz="1000" dirty="0"/>
              <a:t>ФАКТ</a:t>
            </a:r>
          </a:p>
        </p:txBody>
      </p:sp>
      <p:graphicFrame>
        <p:nvGraphicFramePr>
          <p:cNvPr id="65" name="Диаграмма 64"/>
          <p:cNvGraphicFramePr/>
          <p:nvPr>
            <p:extLst>
              <p:ext uri="{D42A27DB-BD31-4B8C-83A1-F6EECF244321}">
                <p14:modId xmlns:p14="http://schemas.microsoft.com/office/powerpoint/2010/main" val="2196219857"/>
              </p:ext>
            </p:extLst>
          </p:nvPr>
        </p:nvGraphicFramePr>
        <p:xfrm>
          <a:off x="1470323" y="3901503"/>
          <a:ext cx="1244289" cy="124428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67" name="TextBox 66"/>
          <p:cNvSpPr txBox="1"/>
          <p:nvPr/>
        </p:nvSpPr>
        <p:spPr>
          <a:xfrm>
            <a:off x="1812813" y="4349444"/>
            <a:ext cx="550062" cy="501631"/>
          </a:xfrm>
          <a:prstGeom prst="rect">
            <a:avLst/>
          </a:prstGeom>
          <a:noFill/>
        </p:spPr>
        <p:txBody>
          <a:bodyPr wrap="none" lIns="91396" tIns="45698" rIns="91396" bIns="45698" rtlCol="0">
            <a:spAutoFit/>
          </a:bodyPr>
          <a:lstStyle/>
          <a:p>
            <a:pPr algn="ctr">
              <a:lnSpc>
                <a:spcPct val="70000"/>
              </a:lnSpc>
            </a:pPr>
            <a:r>
              <a:rPr lang="ru-RU" sz="2800" b="1" dirty="0">
                <a:solidFill>
                  <a:srgbClr val="002060"/>
                </a:solidFill>
              </a:rPr>
              <a:t>75</a:t>
            </a:r>
          </a:p>
          <a:p>
            <a:pPr algn="ctr">
              <a:lnSpc>
                <a:spcPct val="70000"/>
              </a:lnSpc>
            </a:pPr>
            <a:r>
              <a:rPr lang="ru-RU" sz="1000" dirty="0">
                <a:solidFill>
                  <a:srgbClr val="002060"/>
                </a:solidFill>
              </a:rPr>
              <a:t>%</a:t>
            </a:r>
          </a:p>
        </p:txBody>
      </p:sp>
      <p:sp>
        <p:nvSpPr>
          <p:cNvPr id="72" name="Прямоугольник 71"/>
          <p:cNvSpPr/>
          <p:nvPr/>
        </p:nvSpPr>
        <p:spPr>
          <a:xfrm>
            <a:off x="500033" y="5143512"/>
            <a:ext cx="3214710" cy="357190"/>
          </a:xfrm>
          <a:prstGeom prst="rect">
            <a:avLst/>
          </a:prstGeom>
          <a:solidFill>
            <a:srgbClr val="3366FF"/>
          </a:solidFill>
          <a:ln w="254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396" tIns="45698" rIns="91396" bIns="45698" rtlCol="0" anchor="ctr"/>
          <a:lstStyle/>
          <a:p>
            <a:pPr algn="ctr">
              <a:lnSpc>
                <a:spcPct val="80000"/>
              </a:lnSpc>
            </a:pPr>
            <a:r>
              <a:rPr lang="ru-RU" sz="1200" dirty="0"/>
              <a:t>ЭКОНОМИЧЕСКИЙ РОСТ</a:t>
            </a:r>
          </a:p>
        </p:txBody>
      </p:sp>
      <p:sp>
        <p:nvSpPr>
          <p:cNvPr id="73" name="TextBox 72"/>
          <p:cNvSpPr txBox="1"/>
          <p:nvPr/>
        </p:nvSpPr>
        <p:spPr>
          <a:xfrm>
            <a:off x="500034" y="6000768"/>
            <a:ext cx="497163" cy="206935"/>
          </a:xfrm>
          <a:prstGeom prst="rect">
            <a:avLst/>
          </a:prstGeom>
          <a:noFill/>
        </p:spPr>
        <p:txBody>
          <a:bodyPr wrap="none" lIns="91396" tIns="45698" rIns="91396" bIns="45698" rtlCol="0">
            <a:spAutoFit/>
          </a:bodyPr>
          <a:lstStyle/>
          <a:p>
            <a:pPr>
              <a:lnSpc>
                <a:spcPct val="70000"/>
              </a:lnSpc>
            </a:pPr>
            <a:r>
              <a:rPr lang="ru-RU" sz="1000" dirty="0"/>
              <a:t>ПЛАН</a:t>
            </a:r>
          </a:p>
        </p:txBody>
      </p:sp>
      <p:sp>
        <p:nvSpPr>
          <p:cNvPr id="74" name="TextBox 73"/>
          <p:cNvSpPr txBox="1"/>
          <p:nvPr/>
        </p:nvSpPr>
        <p:spPr>
          <a:xfrm>
            <a:off x="3000364" y="6000768"/>
            <a:ext cx="714380" cy="206935"/>
          </a:xfrm>
          <a:prstGeom prst="rect">
            <a:avLst/>
          </a:prstGeom>
          <a:noFill/>
        </p:spPr>
        <p:txBody>
          <a:bodyPr wrap="square" lIns="91396" tIns="45698" rIns="91396" bIns="45698" rtlCol="0">
            <a:spAutoFit/>
          </a:bodyPr>
          <a:lstStyle/>
          <a:p>
            <a:pPr algn="r">
              <a:lnSpc>
                <a:spcPct val="70000"/>
              </a:lnSpc>
            </a:pPr>
            <a:r>
              <a:rPr lang="ru-RU" sz="1000" dirty="0"/>
              <a:t>ФАКТ</a:t>
            </a:r>
          </a:p>
        </p:txBody>
      </p:sp>
      <p:graphicFrame>
        <p:nvGraphicFramePr>
          <p:cNvPr id="75" name="Диаграмма 74"/>
          <p:cNvGraphicFramePr/>
          <p:nvPr>
            <p:extLst>
              <p:ext uri="{D42A27DB-BD31-4B8C-83A1-F6EECF244321}">
                <p14:modId xmlns:p14="http://schemas.microsoft.com/office/powerpoint/2010/main" val="738208196"/>
              </p:ext>
            </p:extLst>
          </p:nvPr>
        </p:nvGraphicFramePr>
        <p:xfrm>
          <a:off x="1470322" y="5525755"/>
          <a:ext cx="1244289" cy="124428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76" name="TextBox 75"/>
          <p:cNvSpPr txBox="1"/>
          <p:nvPr/>
        </p:nvSpPr>
        <p:spPr>
          <a:xfrm>
            <a:off x="1812812" y="5964731"/>
            <a:ext cx="550062" cy="501631"/>
          </a:xfrm>
          <a:prstGeom prst="rect">
            <a:avLst/>
          </a:prstGeom>
          <a:noFill/>
        </p:spPr>
        <p:txBody>
          <a:bodyPr wrap="none" lIns="91396" tIns="45698" rIns="91396" bIns="45698" rtlCol="0">
            <a:spAutoFit/>
          </a:bodyPr>
          <a:lstStyle/>
          <a:p>
            <a:pPr algn="ctr">
              <a:lnSpc>
                <a:spcPct val="70000"/>
              </a:lnSpc>
            </a:pPr>
            <a:r>
              <a:rPr lang="ru-RU" sz="2800" b="1" dirty="0">
                <a:solidFill>
                  <a:srgbClr val="002060"/>
                </a:solidFill>
              </a:rPr>
              <a:t>96</a:t>
            </a:r>
          </a:p>
          <a:p>
            <a:pPr algn="ctr">
              <a:lnSpc>
                <a:spcPct val="70000"/>
              </a:lnSpc>
            </a:pPr>
            <a:r>
              <a:rPr lang="ru-RU" sz="1000" dirty="0">
                <a:solidFill>
                  <a:srgbClr val="002060"/>
                </a:solidFill>
              </a:rPr>
              <a:t>%</a:t>
            </a:r>
          </a:p>
        </p:txBody>
      </p:sp>
      <p:sp>
        <p:nvSpPr>
          <p:cNvPr id="66" name="TextBox 65"/>
          <p:cNvSpPr txBox="1"/>
          <p:nvPr/>
        </p:nvSpPr>
        <p:spPr>
          <a:xfrm>
            <a:off x="1643042" y="2714620"/>
            <a:ext cx="916522" cy="501631"/>
          </a:xfrm>
          <a:prstGeom prst="rect">
            <a:avLst/>
          </a:prstGeom>
          <a:noFill/>
        </p:spPr>
        <p:txBody>
          <a:bodyPr wrap="square" lIns="91396" tIns="45698" rIns="91396" bIns="45698" rtlCol="0">
            <a:spAutoFit/>
          </a:bodyPr>
          <a:lstStyle/>
          <a:p>
            <a:pPr algn="ctr">
              <a:lnSpc>
                <a:spcPct val="70000"/>
              </a:lnSpc>
            </a:pPr>
            <a:r>
              <a:rPr lang="ru-RU" sz="2800" b="1" dirty="0">
                <a:solidFill>
                  <a:srgbClr val="002060"/>
                </a:solidFill>
              </a:rPr>
              <a:t>87</a:t>
            </a:r>
          </a:p>
          <a:p>
            <a:pPr algn="ctr">
              <a:lnSpc>
                <a:spcPct val="70000"/>
              </a:lnSpc>
            </a:pPr>
            <a:r>
              <a:rPr lang="ru-RU" sz="1000" dirty="0">
                <a:solidFill>
                  <a:srgbClr val="002060"/>
                </a:solidFill>
              </a:rPr>
              <a:t>%</a:t>
            </a:r>
          </a:p>
        </p:txBody>
      </p:sp>
      <p:sp>
        <p:nvSpPr>
          <p:cNvPr id="77" name="Скругленный прямоугольник 76"/>
          <p:cNvSpPr/>
          <p:nvPr/>
        </p:nvSpPr>
        <p:spPr>
          <a:xfrm>
            <a:off x="2500298" y="571480"/>
            <a:ext cx="1214446" cy="571504"/>
          </a:xfrm>
          <a:prstGeom prst="roundRect">
            <a:avLst/>
          </a:prstGeom>
          <a:solidFill>
            <a:srgbClr val="0070C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396" tIns="107948" rIns="91396" bIns="45698" rtlCol="0" anchor="ctr"/>
          <a:lstStyle/>
          <a:p>
            <a:pPr algn="r">
              <a:lnSpc>
                <a:spcPct val="80000"/>
              </a:lnSpc>
            </a:pPr>
            <a:r>
              <a:rPr lang="ru-RU" sz="2400" b="1" dirty="0"/>
              <a:t>19,7</a:t>
            </a:r>
          </a:p>
          <a:p>
            <a:pPr algn="r">
              <a:lnSpc>
                <a:spcPct val="80000"/>
              </a:lnSpc>
            </a:pPr>
            <a:r>
              <a:rPr lang="ru-RU" sz="1000" b="1" dirty="0"/>
              <a:t>млрд рублей</a:t>
            </a:r>
          </a:p>
        </p:txBody>
      </p:sp>
      <p:sp>
        <p:nvSpPr>
          <p:cNvPr id="78" name="Скругленный прямоугольник 77"/>
          <p:cNvSpPr/>
          <p:nvPr/>
        </p:nvSpPr>
        <p:spPr>
          <a:xfrm>
            <a:off x="500035" y="571480"/>
            <a:ext cx="1214446" cy="571504"/>
          </a:xfrm>
          <a:prstGeom prst="roundRect">
            <a:avLst/>
          </a:prstGeom>
          <a:solidFill>
            <a:srgbClr val="FF5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396" tIns="107948" rIns="91396" bIns="45698" rtlCol="0" anchor="ctr"/>
          <a:lstStyle/>
          <a:p>
            <a:pPr>
              <a:lnSpc>
                <a:spcPct val="80000"/>
              </a:lnSpc>
            </a:pPr>
            <a:r>
              <a:rPr lang="en-US" sz="2400" b="1" dirty="0"/>
              <a:t>24</a:t>
            </a:r>
            <a:r>
              <a:rPr lang="ru-RU" sz="2400" b="1" dirty="0"/>
              <a:t>,</a:t>
            </a:r>
            <a:r>
              <a:rPr lang="en-US" sz="2400" b="1" dirty="0"/>
              <a:t>6</a:t>
            </a:r>
            <a:endParaRPr lang="ru-RU" sz="2400" b="1" dirty="0"/>
          </a:p>
          <a:p>
            <a:pPr>
              <a:lnSpc>
                <a:spcPct val="80000"/>
              </a:lnSpc>
            </a:pPr>
            <a:r>
              <a:rPr lang="ru-RU" sz="1000" b="1" dirty="0"/>
              <a:t>млрд рублей</a:t>
            </a:r>
          </a:p>
        </p:txBody>
      </p:sp>
      <p:sp>
        <p:nvSpPr>
          <p:cNvPr id="79" name="Прямоугольник 78"/>
          <p:cNvSpPr/>
          <p:nvPr/>
        </p:nvSpPr>
        <p:spPr>
          <a:xfrm>
            <a:off x="500034" y="285728"/>
            <a:ext cx="3214710" cy="357190"/>
          </a:xfrm>
          <a:prstGeom prst="rect">
            <a:avLst/>
          </a:prstGeom>
          <a:solidFill>
            <a:schemeClr val="tx2">
              <a:lumMod val="50000"/>
            </a:schemeClr>
          </a:solidFill>
          <a:ln w="254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396" tIns="45698" rIns="91396" bIns="45698" rtlCol="0" anchor="ctr"/>
          <a:lstStyle/>
          <a:p>
            <a:pPr algn="ctr">
              <a:lnSpc>
                <a:spcPct val="80000"/>
              </a:lnSpc>
            </a:pPr>
            <a:r>
              <a:rPr lang="ru-RU" sz="1200" dirty="0"/>
              <a:t>ВСЕ РЕГИОНАЛЬНЫЕ ПРОЕКТЫ</a:t>
            </a:r>
          </a:p>
        </p:txBody>
      </p:sp>
      <p:sp>
        <p:nvSpPr>
          <p:cNvPr id="80" name="TextBox 79"/>
          <p:cNvSpPr txBox="1"/>
          <p:nvPr/>
        </p:nvSpPr>
        <p:spPr>
          <a:xfrm>
            <a:off x="500035" y="1142984"/>
            <a:ext cx="497163" cy="206935"/>
          </a:xfrm>
          <a:prstGeom prst="rect">
            <a:avLst/>
          </a:prstGeom>
          <a:noFill/>
        </p:spPr>
        <p:txBody>
          <a:bodyPr wrap="none" lIns="91396" tIns="45698" rIns="91396" bIns="45698" rtlCol="0">
            <a:spAutoFit/>
          </a:bodyPr>
          <a:lstStyle/>
          <a:p>
            <a:pPr>
              <a:lnSpc>
                <a:spcPct val="70000"/>
              </a:lnSpc>
            </a:pPr>
            <a:r>
              <a:rPr lang="ru-RU" sz="1000" dirty="0"/>
              <a:t>ПЛАН</a:t>
            </a:r>
          </a:p>
        </p:txBody>
      </p:sp>
      <p:sp>
        <p:nvSpPr>
          <p:cNvPr id="83" name="TextBox 82"/>
          <p:cNvSpPr txBox="1"/>
          <p:nvPr/>
        </p:nvSpPr>
        <p:spPr>
          <a:xfrm>
            <a:off x="3000365" y="1142984"/>
            <a:ext cx="714380" cy="206935"/>
          </a:xfrm>
          <a:prstGeom prst="rect">
            <a:avLst/>
          </a:prstGeom>
          <a:noFill/>
        </p:spPr>
        <p:txBody>
          <a:bodyPr wrap="square" lIns="91396" tIns="45698" rIns="91396" bIns="45698" rtlCol="0">
            <a:spAutoFit/>
          </a:bodyPr>
          <a:lstStyle/>
          <a:p>
            <a:pPr algn="r">
              <a:lnSpc>
                <a:spcPct val="70000"/>
              </a:lnSpc>
            </a:pPr>
            <a:r>
              <a:rPr lang="ru-RU" sz="1000" dirty="0"/>
              <a:t>ФАКТ</a:t>
            </a:r>
          </a:p>
        </p:txBody>
      </p:sp>
      <p:graphicFrame>
        <p:nvGraphicFramePr>
          <p:cNvPr id="84" name="Диаграмма 83"/>
          <p:cNvGraphicFramePr/>
          <p:nvPr>
            <p:extLst>
              <p:ext uri="{D42A27DB-BD31-4B8C-83A1-F6EECF244321}">
                <p14:modId xmlns:p14="http://schemas.microsoft.com/office/powerpoint/2010/main" val="202696477"/>
              </p:ext>
            </p:extLst>
          </p:nvPr>
        </p:nvGraphicFramePr>
        <p:xfrm>
          <a:off x="1470322" y="642917"/>
          <a:ext cx="1244289" cy="124428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85" name="TextBox 84"/>
          <p:cNvSpPr txBox="1"/>
          <p:nvPr/>
        </p:nvSpPr>
        <p:spPr>
          <a:xfrm>
            <a:off x="1643042" y="1071546"/>
            <a:ext cx="916522" cy="501631"/>
          </a:xfrm>
          <a:prstGeom prst="rect">
            <a:avLst/>
          </a:prstGeom>
          <a:noFill/>
        </p:spPr>
        <p:txBody>
          <a:bodyPr wrap="square" lIns="91396" tIns="45698" rIns="91396" bIns="45698" rtlCol="0">
            <a:spAutoFit/>
          </a:bodyPr>
          <a:lstStyle/>
          <a:p>
            <a:pPr algn="ctr">
              <a:lnSpc>
                <a:spcPct val="70000"/>
              </a:lnSpc>
            </a:pPr>
            <a:r>
              <a:rPr lang="ru-RU" sz="2800" b="1" dirty="0">
                <a:solidFill>
                  <a:srgbClr val="002060"/>
                </a:solidFill>
              </a:rPr>
              <a:t>80</a:t>
            </a:r>
          </a:p>
          <a:p>
            <a:pPr algn="ctr">
              <a:lnSpc>
                <a:spcPct val="70000"/>
              </a:lnSpc>
            </a:pPr>
            <a:r>
              <a:rPr lang="ru-RU" sz="1000" dirty="0">
                <a:solidFill>
                  <a:srgbClr val="002060"/>
                </a:solidFill>
              </a:rPr>
              <a:t>%</a:t>
            </a:r>
          </a:p>
        </p:txBody>
      </p:sp>
    </p:spTree>
    <p:extLst>
      <p:ext uri="{BB962C8B-B14F-4D97-AF65-F5344CB8AC3E}">
        <p14:creationId xmlns:p14="http://schemas.microsoft.com/office/powerpoint/2010/main" val="130299473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7" name="Диаграмма 86"/>
          <p:cNvGraphicFramePr/>
          <p:nvPr/>
        </p:nvGraphicFramePr>
        <p:xfrm>
          <a:off x="2071670" y="5000635"/>
          <a:ext cx="1571637" cy="157163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71" name="Диаграмма 70"/>
          <p:cNvGraphicFramePr/>
          <p:nvPr/>
        </p:nvGraphicFramePr>
        <p:xfrm>
          <a:off x="2071670" y="3214686"/>
          <a:ext cx="1571637" cy="157163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9" name="Диаграмма 18"/>
          <p:cNvGraphicFramePr/>
          <p:nvPr/>
        </p:nvGraphicFramePr>
        <p:xfrm>
          <a:off x="2071670" y="1428736"/>
          <a:ext cx="1571637" cy="157163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cxnSp>
        <p:nvCxnSpPr>
          <p:cNvPr id="81" name="Прямая соединительная линия 80"/>
          <p:cNvCxnSpPr/>
          <p:nvPr/>
        </p:nvCxnSpPr>
        <p:spPr>
          <a:xfrm>
            <a:off x="3286116" y="3429000"/>
            <a:ext cx="714382" cy="0"/>
          </a:xfrm>
          <a:prstGeom prst="line">
            <a:avLst/>
          </a:prstGeom>
          <a:ln w="22225">
            <a:solidFill>
              <a:srgbClr val="00B0F0"/>
            </a:solidFill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" name="Прямоугольник 51"/>
          <p:cNvSpPr/>
          <p:nvPr/>
        </p:nvSpPr>
        <p:spPr>
          <a:xfrm>
            <a:off x="500034" y="1714488"/>
            <a:ext cx="1428760" cy="357190"/>
          </a:xfrm>
          <a:prstGeom prst="rect">
            <a:avLst/>
          </a:prstGeom>
          <a:solidFill>
            <a:srgbClr val="00B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396" tIns="107948" rIns="91396" bIns="45698" rtlCol="0" anchor="ctr"/>
          <a:lstStyle/>
          <a:p>
            <a:pPr>
              <a:lnSpc>
                <a:spcPct val="80000"/>
              </a:lnSpc>
            </a:pPr>
            <a:r>
              <a:rPr lang="ru-RU" sz="2400" b="1" dirty="0"/>
              <a:t>13,99</a:t>
            </a:r>
          </a:p>
        </p:txBody>
      </p:sp>
      <p:cxnSp>
        <p:nvCxnSpPr>
          <p:cNvPr id="33" name="Прямая соединительная линия 32"/>
          <p:cNvCxnSpPr/>
          <p:nvPr/>
        </p:nvCxnSpPr>
        <p:spPr>
          <a:xfrm>
            <a:off x="3357554" y="5214950"/>
            <a:ext cx="642942" cy="0"/>
          </a:xfrm>
          <a:prstGeom prst="line">
            <a:avLst/>
          </a:prstGeom>
          <a:ln w="22225">
            <a:solidFill>
              <a:srgbClr val="3366FF"/>
            </a:solidFill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97230111"/>
              </p:ext>
            </p:extLst>
          </p:nvPr>
        </p:nvGraphicFramePr>
        <p:xfrm>
          <a:off x="4071936" y="886976"/>
          <a:ext cx="4524365" cy="19659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5719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2143141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642942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714380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666712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</a:tblGrid>
              <a:tr h="426720">
                <a:tc>
                  <a:txBody>
                    <a:bodyPr/>
                    <a:lstStyle/>
                    <a:p>
                      <a:endParaRPr lang="ru-RU" sz="1100" b="0" dirty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b="0" dirty="0">
                          <a:solidFill>
                            <a:schemeClr val="bg1"/>
                          </a:solidFill>
                          <a:latin typeface="+mn-lt"/>
                        </a:rPr>
                        <a:t>ИТОГО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solidFill>
                            <a:schemeClr val="bg1"/>
                          </a:solidFill>
                          <a:latin typeface="+mn-lt"/>
                        </a:rPr>
                        <a:t>26 038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solidFill>
                            <a:schemeClr val="bg1"/>
                          </a:solidFill>
                          <a:latin typeface="+mn-lt"/>
                        </a:rPr>
                        <a:t>27 595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solidFill>
                            <a:schemeClr val="bg1"/>
                          </a:solidFill>
                          <a:latin typeface="+mn-lt"/>
                        </a:rPr>
                        <a:t>27 234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426720">
                <a:tc>
                  <a:txBody>
                    <a:bodyPr/>
                    <a:lstStyle/>
                    <a:p>
                      <a:r>
                        <a:rPr lang="ru-RU" sz="1100" b="0" dirty="0">
                          <a:solidFill>
                            <a:schemeClr val="bg1"/>
                          </a:solidFill>
                          <a:latin typeface="+mn-lt"/>
                        </a:rPr>
                        <a:t>920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100" b="0" dirty="0">
                          <a:solidFill>
                            <a:schemeClr val="bg1"/>
                          </a:solidFill>
                          <a:latin typeface="+mn-lt"/>
                        </a:rPr>
                        <a:t>Здравоохранение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0" dirty="0">
                          <a:solidFill>
                            <a:schemeClr val="bg1"/>
                          </a:solidFill>
                          <a:latin typeface="+mn-lt"/>
                        </a:rPr>
                        <a:t>2 535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0" dirty="0">
                          <a:solidFill>
                            <a:schemeClr val="bg1"/>
                          </a:solidFill>
                          <a:latin typeface="+mn-lt"/>
                        </a:rPr>
                        <a:t>1 235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0" dirty="0">
                          <a:solidFill>
                            <a:schemeClr val="bg1"/>
                          </a:solidFill>
                          <a:latin typeface="+mn-lt"/>
                        </a:rPr>
                        <a:t>1 439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ru-RU" sz="1100" b="0" dirty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100" b="0" dirty="0">
                          <a:solidFill>
                            <a:schemeClr val="bg1"/>
                          </a:solidFill>
                          <a:latin typeface="+mn-lt"/>
                        </a:rPr>
                        <a:t>Образование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0" dirty="0">
                          <a:solidFill>
                            <a:schemeClr val="bg1"/>
                          </a:solidFill>
                          <a:latin typeface="+mn-lt"/>
                        </a:rPr>
                        <a:t>2 254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0" dirty="0">
                          <a:solidFill>
                            <a:schemeClr val="bg1"/>
                          </a:solidFill>
                          <a:latin typeface="+mn-lt"/>
                        </a:rPr>
                        <a:t>2 218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0" dirty="0">
                          <a:solidFill>
                            <a:schemeClr val="bg1"/>
                          </a:solidFill>
                          <a:latin typeface="+mn-lt"/>
                        </a:rPr>
                        <a:t>1 561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ru-RU" sz="1100" b="0" dirty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100" b="0" dirty="0">
                          <a:solidFill>
                            <a:schemeClr val="bg1"/>
                          </a:solidFill>
                          <a:latin typeface="+mn-lt"/>
                        </a:rPr>
                        <a:t>Демография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0" dirty="0">
                          <a:solidFill>
                            <a:schemeClr val="bg1"/>
                          </a:solidFill>
                          <a:latin typeface="+mn-lt"/>
                        </a:rPr>
                        <a:t>9 061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0" dirty="0">
                          <a:solidFill>
                            <a:schemeClr val="bg1"/>
                          </a:solidFill>
                          <a:latin typeface="+mn-lt"/>
                        </a:rPr>
                        <a:t>9 309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0" dirty="0">
                          <a:solidFill>
                            <a:schemeClr val="bg1"/>
                          </a:solidFill>
                          <a:latin typeface="+mn-lt"/>
                        </a:rPr>
                        <a:t>7 969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ru-RU" sz="1100" b="0" dirty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100" b="0" dirty="0">
                          <a:solidFill>
                            <a:schemeClr val="bg1"/>
                          </a:solidFill>
                          <a:latin typeface="+mn-lt"/>
                        </a:rPr>
                        <a:t>Культура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0" dirty="0">
                          <a:solidFill>
                            <a:schemeClr val="bg1"/>
                          </a:solidFill>
                          <a:latin typeface="+mn-lt"/>
                        </a:rPr>
                        <a:t>136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0" dirty="0">
                          <a:solidFill>
                            <a:schemeClr val="bg1"/>
                          </a:solidFill>
                          <a:latin typeface="+mn-lt"/>
                        </a:rPr>
                        <a:t>53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0" dirty="0">
                          <a:solidFill>
                            <a:schemeClr val="bg1"/>
                          </a:solidFill>
                          <a:latin typeface="+mn-lt"/>
                        </a:rPr>
                        <a:t>115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</a:tbl>
          </a:graphicData>
        </a:graphic>
      </p:graphicFrame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53351428"/>
              </p:ext>
            </p:extLst>
          </p:nvPr>
        </p:nvGraphicFramePr>
        <p:xfrm>
          <a:off x="4071934" y="476672"/>
          <a:ext cx="4929190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5719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357322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428760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714380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1071538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ru-RU" sz="800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anchor="b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800" b="1" dirty="0">
                          <a:solidFill>
                            <a:schemeClr val="tx1"/>
                          </a:solidFill>
                          <a:latin typeface="+mn-lt"/>
                        </a:rPr>
                        <a:t>НАЦИОНАЛЬНЫЕ ПРОЕКТЫ</a:t>
                      </a:r>
                    </a:p>
                  </a:txBody>
                  <a:tcPr anchor="b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b="1" dirty="0">
                          <a:solidFill>
                            <a:schemeClr val="tx1"/>
                          </a:solidFill>
                          <a:latin typeface="+mn-lt"/>
                        </a:rPr>
                        <a:t>2020</a:t>
                      </a:r>
                    </a:p>
                  </a:txBody>
                  <a:tcPr anchor="b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b="1" dirty="0">
                          <a:solidFill>
                            <a:schemeClr val="tx1"/>
                          </a:solidFill>
                          <a:latin typeface="+mn-lt"/>
                        </a:rPr>
                        <a:t>              2021</a:t>
                      </a:r>
                    </a:p>
                  </a:txBody>
                  <a:tcPr anchor="b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800" b="1" dirty="0">
                          <a:solidFill>
                            <a:schemeClr val="tx1"/>
                          </a:solidFill>
                          <a:latin typeface="+mn-lt"/>
                        </a:rPr>
                        <a:t>            2022</a:t>
                      </a:r>
                    </a:p>
                  </a:txBody>
                  <a:tcPr anchor="b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</a:tbl>
          </a:graphicData>
        </a:graphic>
      </p:graphicFrame>
      <p:graphicFrame>
        <p:nvGraphicFramePr>
          <p:cNvPr id="7" name="Таблица 6"/>
          <p:cNvGraphicFramePr>
            <a:graphicFrameLocks noGrp="1"/>
          </p:cNvGraphicFramePr>
          <p:nvPr/>
        </p:nvGraphicFramePr>
        <p:xfrm>
          <a:off x="4071936" y="3117856"/>
          <a:ext cx="4524365" cy="1168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5719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2143141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642942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714380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666712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</a:tblGrid>
              <a:tr h="426720">
                <a:tc>
                  <a:txBody>
                    <a:bodyPr/>
                    <a:lstStyle/>
                    <a:p>
                      <a:endParaRPr lang="ru-RU" sz="1100" b="0" dirty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100" b="0" dirty="0">
                          <a:solidFill>
                            <a:schemeClr val="bg1"/>
                          </a:solidFill>
                          <a:latin typeface="+mn-lt"/>
                        </a:rPr>
                        <a:t>Безопасные и качественные автомобильные дороги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0" dirty="0">
                          <a:solidFill>
                            <a:schemeClr val="bg1"/>
                          </a:solidFill>
                          <a:latin typeface="+mn-lt"/>
                        </a:rPr>
                        <a:t>7 148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0" dirty="0">
                          <a:solidFill>
                            <a:schemeClr val="bg1"/>
                          </a:solidFill>
                          <a:latin typeface="+mn-lt"/>
                        </a:rPr>
                        <a:t>9 231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0" dirty="0">
                          <a:solidFill>
                            <a:schemeClr val="bg1"/>
                          </a:solidFill>
                          <a:latin typeface="+mn-lt"/>
                        </a:rPr>
                        <a:t>8 358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ru-RU" sz="1100" b="0" dirty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100" b="0" dirty="0">
                          <a:solidFill>
                            <a:schemeClr val="bg1"/>
                          </a:solidFill>
                          <a:latin typeface="+mn-lt"/>
                        </a:rPr>
                        <a:t>Жилье и городская</a:t>
                      </a:r>
                      <a:r>
                        <a:rPr lang="ru-RU" sz="1100" b="0" baseline="0" dirty="0">
                          <a:solidFill>
                            <a:schemeClr val="bg1"/>
                          </a:solidFill>
                          <a:latin typeface="+mn-lt"/>
                        </a:rPr>
                        <a:t> среда</a:t>
                      </a:r>
                      <a:endParaRPr lang="ru-RU" sz="1100" b="0" dirty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0" dirty="0">
                          <a:solidFill>
                            <a:schemeClr val="bg1"/>
                          </a:solidFill>
                          <a:latin typeface="+mn-lt"/>
                        </a:rPr>
                        <a:t>1 359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0" dirty="0">
                          <a:solidFill>
                            <a:schemeClr val="bg1"/>
                          </a:solidFill>
                          <a:latin typeface="+mn-lt"/>
                        </a:rPr>
                        <a:t>1 313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0" dirty="0">
                          <a:solidFill>
                            <a:schemeClr val="bg1"/>
                          </a:solidFill>
                          <a:latin typeface="+mn-lt"/>
                        </a:rPr>
                        <a:t>1 353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ru-RU" sz="1100" b="0" dirty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100" b="0" dirty="0">
                          <a:solidFill>
                            <a:schemeClr val="bg1"/>
                          </a:solidFill>
                          <a:latin typeface="+mn-lt"/>
                        </a:rPr>
                        <a:t>Экология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0" dirty="0">
                          <a:solidFill>
                            <a:schemeClr val="bg1"/>
                          </a:solidFill>
                          <a:latin typeface="+mn-lt"/>
                        </a:rPr>
                        <a:t>3 011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0" dirty="0">
                          <a:solidFill>
                            <a:schemeClr val="bg1"/>
                          </a:solidFill>
                          <a:latin typeface="+mn-lt"/>
                        </a:rPr>
                        <a:t>3 752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0" dirty="0">
                          <a:solidFill>
                            <a:schemeClr val="bg1"/>
                          </a:solidFill>
                          <a:latin typeface="+mn-lt"/>
                        </a:rPr>
                        <a:t>5 481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</a:tbl>
          </a:graphicData>
        </a:graphic>
      </p:graphicFrame>
      <p:graphicFrame>
        <p:nvGraphicFramePr>
          <p:cNvPr id="8" name="Таблица 7"/>
          <p:cNvGraphicFramePr>
            <a:graphicFrameLocks noGrp="1"/>
          </p:cNvGraphicFramePr>
          <p:nvPr/>
        </p:nvGraphicFramePr>
        <p:xfrm>
          <a:off x="4071936" y="4500570"/>
          <a:ext cx="4524365" cy="2021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5719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2143141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642942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714380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666712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ru-RU" sz="1100" b="0" dirty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100" b="0" dirty="0">
                          <a:solidFill>
                            <a:schemeClr val="bg1"/>
                          </a:solidFill>
                          <a:latin typeface="+mn-lt"/>
                        </a:rPr>
                        <a:t>Наука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366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0" dirty="0">
                          <a:solidFill>
                            <a:schemeClr val="bg1"/>
                          </a:solidFill>
                          <a:latin typeface="+mn-lt"/>
                        </a:rPr>
                        <a:t>-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0" dirty="0">
                          <a:solidFill>
                            <a:schemeClr val="bg1"/>
                          </a:solidFill>
                          <a:latin typeface="+mn-lt"/>
                        </a:rPr>
                        <a:t>-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0" dirty="0">
                          <a:solidFill>
                            <a:schemeClr val="bg1"/>
                          </a:solidFill>
                          <a:latin typeface="+mn-lt"/>
                        </a:rPr>
                        <a:t>-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426720">
                <a:tc>
                  <a:txBody>
                    <a:bodyPr/>
                    <a:lstStyle/>
                    <a:p>
                      <a:endParaRPr lang="ru-RU" sz="1100" b="0" dirty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100" b="0" dirty="0">
                          <a:solidFill>
                            <a:schemeClr val="bg1"/>
                          </a:solidFill>
                          <a:latin typeface="+mn-lt"/>
                        </a:rPr>
                        <a:t>Малое и среднее предпринимательство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366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0" dirty="0">
                          <a:solidFill>
                            <a:schemeClr val="bg1"/>
                          </a:solidFill>
                          <a:latin typeface="+mn-lt"/>
                        </a:rPr>
                        <a:t>372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0" dirty="0">
                          <a:solidFill>
                            <a:schemeClr val="bg1"/>
                          </a:solidFill>
                          <a:latin typeface="+mn-lt"/>
                        </a:rPr>
                        <a:t>302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0" dirty="0">
                          <a:solidFill>
                            <a:schemeClr val="bg1"/>
                          </a:solidFill>
                          <a:latin typeface="+mn-lt"/>
                        </a:rPr>
                        <a:t>578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ru-RU" sz="1100" b="0" dirty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100" b="0" dirty="0">
                          <a:solidFill>
                            <a:schemeClr val="bg1"/>
                          </a:solidFill>
                          <a:latin typeface="+mn-lt"/>
                        </a:rPr>
                        <a:t>Цифровая экономика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366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0" dirty="0">
                          <a:solidFill>
                            <a:schemeClr val="bg1"/>
                          </a:solidFill>
                          <a:latin typeface="+mn-lt"/>
                        </a:rPr>
                        <a:t>11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0" dirty="0">
                          <a:solidFill>
                            <a:schemeClr val="bg1"/>
                          </a:solidFill>
                          <a:latin typeface="+mn-lt"/>
                        </a:rPr>
                        <a:t>-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0" dirty="0">
                          <a:solidFill>
                            <a:schemeClr val="bg1"/>
                          </a:solidFill>
                          <a:latin typeface="+mn-lt"/>
                        </a:rPr>
                        <a:t>-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426720">
                <a:tc>
                  <a:txBody>
                    <a:bodyPr/>
                    <a:lstStyle/>
                    <a:p>
                      <a:endParaRPr lang="ru-RU" sz="1100" b="0" dirty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100" b="0" dirty="0">
                          <a:solidFill>
                            <a:schemeClr val="bg1"/>
                          </a:solidFill>
                          <a:latin typeface="+mn-lt"/>
                        </a:rPr>
                        <a:t>Производительность труда и поддержка занятости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366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0" dirty="0">
                          <a:solidFill>
                            <a:schemeClr val="bg1"/>
                          </a:solidFill>
                          <a:latin typeface="+mn-lt"/>
                        </a:rPr>
                        <a:t>43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0" dirty="0">
                          <a:solidFill>
                            <a:schemeClr val="bg1"/>
                          </a:solidFill>
                          <a:latin typeface="+mn-lt"/>
                        </a:rPr>
                        <a:t>76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0" dirty="0">
                          <a:solidFill>
                            <a:schemeClr val="bg1"/>
                          </a:solidFill>
                          <a:latin typeface="+mn-lt"/>
                        </a:rPr>
                        <a:t>41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426720">
                <a:tc>
                  <a:txBody>
                    <a:bodyPr/>
                    <a:lstStyle/>
                    <a:p>
                      <a:endParaRPr lang="ru-RU" sz="1100" b="0" dirty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100" b="0" dirty="0">
                          <a:solidFill>
                            <a:schemeClr val="bg1"/>
                          </a:solidFill>
                          <a:latin typeface="+mn-lt"/>
                        </a:rPr>
                        <a:t>Международная кооперация и экспорт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366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0" dirty="0">
                          <a:solidFill>
                            <a:schemeClr val="bg1"/>
                          </a:solidFill>
                          <a:latin typeface="+mn-lt"/>
                        </a:rPr>
                        <a:t>109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0" dirty="0">
                          <a:solidFill>
                            <a:schemeClr val="bg1"/>
                          </a:solidFill>
                          <a:latin typeface="+mn-lt"/>
                        </a:rPr>
                        <a:t>106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0" dirty="0">
                          <a:solidFill>
                            <a:schemeClr val="bg1"/>
                          </a:solidFill>
                          <a:latin typeface="+mn-lt"/>
                        </a:rPr>
                        <a:t>338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</a:tbl>
          </a:graphicData>
        </a:graphic>
      </p:graphicFrame>
      <p:cxnSp>
        <p:nvCxnSpPr>
          <p:cNvPr id="14" name="Прямая соединительная линия 13"/>
          <p:cNvCxnSpPr/>
          <p:nvPr/>
        </p:nvCxnSpPr>
        <p:spPr>
          <a:xfrm>
            <a:off x="3286114" y="1643050"/>
            <a:ext cx="714382" cy="0"/>
          </a:xfrm>
          <a:prstGeom prst="line">
            <a:avLst/>
          </a:prstGeom>
          <a:ln w="22225">
            <a:solidFill>
              <a:srgbClr val="0070C0"/>
            </a:solidFill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Прямоугольник 24"/>
          <p:cNvSpPr/>
          <p:nvPr/>
        </p:nvSpPr>
        <p:spPr>
          <a:xfrm>
            <a:off x="500033" y="1357298"/>
            <a:ext cx="3214710" cy="357190"/>
          </a:xfrm>
          <a:prstGeom prst="rect">
            <a:avLst/>
          </a:prstGeom>
          <a:solidFill>
            <a:srgbClr val="0070C0"/>
          </a:solidFill>
          <a:ln w="254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396" tIns="45698" rIns="91396" bIns="45698" rtlCol="0" anchor="ctr"/>
          <a:lstStyle/>
          <a:p>
            <a:pPr algn="ctr">
              <a:lnSpc>
                <a:spcPct val="80000"/>
              </a:lnSpc>
            </a:pPr>
            <a:r>
              <a:rPr lang="ru-RU" sz="1200" dirty="0"/>
              <a:t>ЧЕЛОВЕЧЕСКИЙ КАПИТАЛ</a:t>
            </a:r>
          </a:p>
        </p:txBody>
      </p:sp>
      <p:sp>
        <p:nvSpPr>
          <p:cNvPr id="37" name="Заголовок 1"/>
          <p:cNvSpPr txBox="1">
            <a:spLocks/>
          </p:cNvSpPr>
          <p:nvPr/>
        </p:nvSpPr>
        <p:spPr>
          <a:xfrm>
            <a:off x="500034" y="509590"/>
            <a:ext cx="3214710" cy="704832"/>
          </a:xfrm>
          <a:prstGeom prst="rect">
            <a:avLst/>
          </a:prstGeom>
        </p:spPr>
        <p:txBody>
          <a:bodyPr vert="horz" lIns="91396" tIns="45698" rIns="91396" bIns="45698" rtlCol="0" anchor="ctr">
            <a:normAutofit/>
          </a:bodyPr>
          <a:lstStyle/>
          <a:p>
            <a:pPr lvl="0">
              <a:spcBef>
                <a:spcPct val="0"/>
              </a:spcBef>
            </a:pPr>
            <a:r>
              <a:rPr lang="ru-RU" sz="1400" b="1" dirty="0">
                <a:solidFill>
                  <a:srgbClr val="002060"/>
                </a:solidFill>
              </a:rPr>
              <a:t>БЮДЖЕТ РЕГИОНАЛЬНЫХ ПРОЕКТОВ</a:t>
            </a:r>
            <a:br>
              <a:rPr lang="ru-RU" sz="1400" b="1" dirty="0">
                <a:solidFill>
                  <a:srgbClr val="002060"/>
                </a:solidFill>
              </a:rPr>
            </a:br>
            <a:r>
              <a:rPr lang="ru-RU" sz="1400" b="1" dirty="0">
                <a:solidFill>
                  <a:srgbClr val="002060"/>
                </a:solidFill>
              </a:rPr>
              <a:t>В 20</a:t>
            </a:r>
            <a:r>
              <a:rPr lang="en-US" sz="1400" b="1" dirty="0">
                <a:solidFill>
                  <a:srgbClr val="002060"/>
                </a:solidFill>
              </a:rPr>
              <a:t>20-202</a:t>
            </a:r>
            <a:r>
              <a:rPr lang="ru-RU" sz="1400" b="1" dirty="0">
                <a:solidFill>
                  <a:srgbClr val="002060"/>
                </a:solidFill>
              </a:rPr>
              <a:t>2 ГОДАХ</a:t>
            </a:r>
            <a:endParaRPr lang="ru-RU" sz="1400" b="1" dirty="0">
              <a:solidFill>
                <a:srgbClr val="002060"/>
              </a:solidFill>
              <a:ea typeface="+mj-ea"/>
              <a:cs typeface="+mj-cs"/>
            </a:endParaRPr>
          </a:p>
        </p:txBody>
      </p:sp>
      <p:cxnSp>
        <p:nvCxnSpPr>
          <p:cNvPr id="23" name="Прямая соединительная линия 22"/>
          <p:cNvCxnSpPr/>
          <p:nvPr/>
        </p:nvCxnSpPr>
        <p:spPr>
          <a:xfrm>
            <a:off x="4000496" y="2643182"/>
            <a:ext cx="357190" cy="0"/>
          </a:xfrm>
          <a:prstGeom prst="line">
            <a:avLst/>
          </a:prstGeom>
          <a:ln w="22225">
            <a:solidFill>
              <a:srgbClr val="0070C0"/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Прямая соединительная линия 28"/>
          <p:cNvCxnSpPr/>
          <p:nvPr/>
        </p:nvCxnSpPr>
        <p:spPr>
          <a:xfrm>
            <a:off x="4000496" y="2285992"/>
            <a:ext cx="357190" cy="0"/>
          </a:xfrm>
          <a:prstGeom prst="line">
            <a:avLst/>
          </a:prstGeom>
          <a:ln w="22225">
            <a:solidFill>
              <a:srgbClr val="0070C0"/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Прямая соединительная линия 30"/>
          <p:cNvCxnSpPr/>
          <p:nvPr/>
        </p:nvCxnSpPr>
        <p:spPr>
          <a:xfrm>
            <a:off x="4000496" y="1928802"/>
            <a:ext cx="357190" cy="0"/>
          </a:xfrm>
          <a:prstGeom prst="line">
            <a:avLst/>
          </a:prstGeom>
          <a:ln w="22225">
            <a:solidFill>
              <a:srgbClr val="0070C0"/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Прямая соединительная линия 31"/>
          <p:cNvCxnSpPr/>
          <p:nvPr/>
        </p:nvCxnSpPr>
        <p:spPr>
          <a:xfrm>
            <a:off x="4000496" y="1571612"/>
            <a:ext cx="357190" cy="0"/>
          </a:xfrm>
          <a:prstGeom prst="line">
            <a:avLst/>
          </a:prstGeom>
          <a:ln w="22225">
            <a:solidFill>
              <a:srgbClr val="0070C0"/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Прямая соединительная линия 40"/>
          <p:cNvCxnSpPr/>
          <p:nvPr/>
        </p:nvCxnSpPr>
        <p:spPr>
          <a:xfrm>
            <a:off x="4000496" y="4117988"/>
            <a:ext cx="357190" cy="0"/>
          </a:xfrm>
          <a:prstGeom prst="line">
            <a:avLst/>
          </a:prstGeom>
          <a:ln w="22225">
            <a:solidFill>
              <a:srgbClr val="00B0F0"/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Прямая соединительная линия 41"/>
          <p:cNvCxnSpPr/>
          <p:nvPr/>
        </p:nvCxnSpPr>
        <p:spPr>
          <a:xfrm>
            <a:off x="4000496" y="3760798"/>
            <a:ext cx="357190" cy="0"/>
          </a:xfrm>
          <a:prstGeom prst="line">
            <a:avLst/>
          </a:prstGeom>
          <a:ln w="22225">
            <a:solidFill>
              <a:srgbClr val="00B0F0"/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Прямая соединительная линия 42"/>
          <p:cNvCxnSpPr/>
          <p:nvPr/>
        </p:nvCxnSpPr>
        <p:spPr>
          <a:xfrm>
            <a:off x="4000496" y="3332170"/>
            <a:ext cx="357190" cy="0"/>
          </a:xfrm>
          <a:prstGeom prst="line">
            <a:avLst/>
          </a:prstGeom>
          <a:ln w="22225">
            <a:solidFill>
              <a:srgbClr val="00B0F0"/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Прямая соединительная линия 43"/>
          <p:cNvCxnSpPr/>
          <p:nvPr/>
        </p:nvCxnSpPr>
        <p:spPr>
          <a:xfrm>
            <a:off x="4000496" y="5857892"/>
            <a:ext cx="357190" cy="0"/>
          </a:xfrm>
          <a:prstGeom prst="line">
            <a:avLst/>
          </a:prstGeom>
          <a:ln w="22225">
            <a:solidFill>
              <a:srgbClr val="3366FF"/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Прямая соединительная линия 44"/>
          <p:cNvCxnSpPr/>
          <p:nvPr/>
        </p:nvCxnSpPr>
        <p:spPr>
          <a:xfrm>
            <a:off x="4000496" y="5500702"/>
            <a:ext cx="357190" cy="0"/>
          </a:xfrm>
          <a:prstGeom prst="line">
            <a:avLst/>
          </a:prstGeom>
          <a:ln w="22225">
            <a:solidFill>
              <a:srgbClr val="3366FF"/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Прямая соединительная линия 45"/>
          <p:cNvCxnSpPr/>
          <p:nvPr/>
        </p:nvCxnSpPr>
        <p:spPr>
          <a:xfrm>
            <a:off x="4000496" y="5072074"/>
            <a:ext cx="357190" cy="0"/>
          </a:xfrm>
          <a:prstGeom prst="line">
            <a:avLst/>
          </a:prstGeom>
          <a:ln w="22225">
            <a:solidFill>
              <a:srgbClr val="3366FF"/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Прямая соединительная линия 46"/>
          <p:cNvCxnSpPr/>
          <p:nvPr/>
        </p:nvCxnSpPr>
        <p:spPr>
          <a:xfrm>
            <a:off x="4000496" y="4714884"/>
            <a:ext cx="357190" cy="0"/>
          </a:xfrm>
          <a:prstGeom prst="line">
            <a:avLst/>
          </a:prstGeom>
          <a:ln w="22225">
            <a:solidFill>
              <a:srgbClr val="3366FF"/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Прямая соединительная линия 47"/>
          <p:cNvCxnSpPr/>
          <p:nvPr/>
        </p:nvCxnSpPr>
        <p:spPr>
          <a:xfrm>
            <a:off x="4000496" y="6286520"/>
            <a:ext cx="357190" cy="0"/>
          </a:xfrm>
          <a:prstGeom prst="line">
            <a:avLst/>
          </a:prstGeom>
          <a:ln w="22225">
            <a:solidFill>
              <a:srgbClr val="3366FF"/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Прямая соединительная линия 49"/>
          <p:cNvCxnSpPr/>
          <p:nvPr/>
        </p:nvCxnSpPr>
        <p:spPr>
          <a:xfrm rot="5400000">
            <a:off x="3214678" y="5500702"/>
            <a:ext cx="1571636" cy="0"/>
          </a:xfrm>
          <a:prstGeom prst="line">
            <a:avLst/>
          </a:prstGeom>
          <a:ln w="22225">
            <a:solidFill>
              <a:srgbClr val="3366FF"/>
            </a:solidFill>
            <a:head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Прямая соединительная линия 54"/>
          <p:cNvCxnSpPr/>
          <p:nvPr/>
        </p:nvCxnSpPr>
        <p:spPr>
          <a:xfrm rot="5400000" flipH="1" flipV="1">
            <a:off x="3607587" y="3725079"/>
            <a:ext cx="785818" cy="0"/>
          </a:xfrm>
          <a:prstGeom prst="line">
            <a:avLst/>
          </a:prstGeom>
          <a:ln w="22225">
            <a:solidFill>
              <a:srgbClr val="00B0F0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Прямая соединительная линия 58"/>
          <p:cNvCxnSpPr/>
          <p:nvPr/>
        </p:nvCxnSpPr>
        <p:spPr>
          <a:xfrm rot="5400000" flipH="1" flipV="1">
            <a:off x="3464711" y="2107397"/>
            <a:ext cx="1071570" cy="0"/>
          </a:xfrm>
          <a:prstGeom prst="line">
            <a:avLst/>
          </a:prstGeom>
          <a:ln w="22225">
            <a:solidFill>
              <a:srgbClr val="0070C0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3" name="TextBox 52"/>
          <p:cNvSpPr txBox="1"/>
          <p:nvPr/>
        </p:nvSpPr>
        <p:spPr>
          <a:xfrm>
            <a:off x="118911" y="1747548"/>
            <a:ext cx="500066" cy="178466"/>
          </a:xfrm>
          <a:prstGeom prst="rect">
            <a:avLst/>
          </a:prstGeom>
          <a:noFill/>
        </p:spPr>
        <p:txBody>
          <a:bodyPr wrap="square" lIns="91396" tIns="45698" rIns="91396" bIns="45698" rtlCol="0">
            <a:spAutoFit/>
          </a:bodyPr>
          <a:lstStyle/>
          <a:p>
            <a:pPr algn="ctr">
              <a:lnSpc>
                <a:spcPct val="70000"/>
              </a:lnSpc>
            </a:pPr>
            <a:r>
              <a:rPr lang="ru-RU" sz="800" b="1" dirty="0"/>
              <a:t>2020</a:t>
            </a:r>
          </a:p>
        </p:txBody>
      </p:sp>
      <p:sp>
        <p:nvSpPr>
          <p:cNvPr id="58" name="Прямоугольник 57"/>
          <p:cNvSpPr/>
          <p:nvPr/>
        </p:nvSpPr>
        <p:spPr>
          <a:xfrm>
            <a:off x="500033" y="3143248"/>
            <a:ext cx="3214710" cy="357190"/>
          </a:xfrm>
          <a:prstGeom prst="rect">
            <a:avLst/>
          </a:prstGeom>
          <a:solidFill>
            <a:srgbClr val="00B0F0"/>
          </a:solidFill>
          <a:ln w="254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396" tIns="45698" rIns="91396" bIns="45698" rtlCol="0" anchor="ctr"/>
          <a:lstStyle/>
          <a:p>
            <a:pPr algn="ctr">
              <a:lnSpc>
                <a:spcPct val="80000"/>
              </a:lnSpc>
            </a:pPr>
            <a:r>
              <a:rPr lang="ru-RU" sz="1200" dirty="0"/>
              <a:t>КОМФОРТНАЯ СРЕДА ДЛЯ ЖИЗНИ</a:t>
            </a:r>
          </a:p>
        </p:txBody>
      </p:sp>
      <p:sp>
        <p:nvSpPr>
          <p:cNvPr id="72" name="Прямоугольник 71"/>
          <p:cNvSpPr/>
          <p:nvPr/>
        </p:nvSpPr>
        <p:spPr>
          <a:xfrm>
            <a:off x="500033" y="4929198"/>
            <a:ext cx="3214710" cy="357190"/>
          </a:xfrm>
          <a:prstGeom prst="rect">
            <a:avLst/>
          </a:prstGeom>
          <a:solidFill>
            <a:srgbClr val="3366FF"/>
          </a:solidFill>
          <a:ln w="254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396" tIns="45698" rIns="91396" bIns="45698" rtlCol="0" anchor="ctr"/>
          <a:lstStyle/>
          <a:p>
            <a:pPr algn="ctr">
              <a:lnSpc>
                <a:spcPct val="80000"/>
              </a:lnSpc>
            </a:pPr>
            <a:r>
              <a:rPr lang="ru-RU" sz="1200" dirty="0"/>
              <a:t>ЭКОНОМИЧЕСКИЙ РОСТ</a:t>
            </a:r>
          </a:p>
        </p:txBody>
      </p:sp>
      <p:sp>
        <p:nvSpPr>
          <p:cNvPr id="51" name="TextBox 50"/>
          <p:cNvSpPr txBox="1"/>
          <p:nvPr/>
        </p:nvSpPr>
        <p:spPr>
          <a:xfrm>
            <a:off x="118910" y="2104738"/>
            <a:ext cx="500066" cy="178466"/>
          </a:xfrm>
          <a:prstGeom prst="rect">
            <a:avLst/>
          </a:prstGeom>
          <a:noFill/>
        </p:spPr>
        <p:txBody>
          <a:bodyPr wrap="square" lIns="91396" tIns="45698" rIns="91396" bIns="45698" rtlCol="0">
            <a:spAutoFit/>
          </a:bodyPr>
          <a:lstStyle/>
          <a:p>
            <a:pPr algn="ctr">
              <a:lnSpc>
                <a:spcPct val="70000"/>
              </a:lnSpc>
            </a:pPr>
            <a:r>
              <a:rPr lang="ru-RU" sz="800" b="1" dirty="0"/>
              <a:t>2021</a:t>
            </a:r>
          </a:p>
        </p:txBody>
      </p:sp>
      <p:sp>
        <p:nvSpPr>
          <p:cNvPr id="60" name="TextBox 59"/>
          <p:cNvSpPr txBox="1"/>
          <p:nvPr/>
        </p:nvSpPr>
        <p:spPr>
          <a:xfrm>
            <a:off x="118910" y="2461928"/>
            <a:ext cx="500066" cy="178466"/>
          </a:xfrm>
          <a:prstGeom prst="rect">
            <a:avLst/>
          </a:prstGeom>
          <a:noFill/>
        </p:spPr>
        <p:txBody>
          <a:bodyPr wrap="square" lIns="91396" tIns="45698" rIns="91396" bIns="45698" rtlCol="0">
            <a:spAutoFit/>
          </a:bodyPr>
          <a:lstStyle/>
          <a:p>
            <a:pPr algn="ctr">
              <a:lnSpc>
                <a:spcPct val="70000"/>
              </a:lnSpc>
            </a:pPr>
            <a:r>
              <a:rPr lang="ru-RU" sz="800" b="1" dirty="0"/>
              <a:t>2022</a:t>
            </a:r>
          </a:p>
        </p:txBody>
      </p:sp>
      <p:sp>
        <p:nvSpPr>
          <p:cNvPr id="61" name="Прямоугольник 60"/>
          <p:cNvSpPr/>
          <p:nvPr/>
        </p:nvSpPr>
        <p:spPr>
          <a:xfrm>
            <a:off x="500034" y="2071678"/>
            <a:ext cx="1357322" cy="357190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396" tIns="107948" rIns="91396" bIns="45698" rtlCol="0" anchor="ctr"/>
          <a:lstStyle/>
          <a:p>
            <a:pPr>
              <a:lnSpc>
                <a:spcPct val="80000"/>
              </a:lnSpc>
            </a:pPr>
            <a:r>
              <a:rPr lang="ru-RU" sz="2400" b="1" dirty="0"/>
              <a:t>12,82</a:t>
            </a:r>
          </a:p>
        </p:txBody>
      </p:sp>
      <p:sp>
        <p:nvSpPr>
          <p:cNvPr id="63" name="Прямоугольник 62"/>
          <p:cNvSpPr/>
          <p:nvPr/>
        </p:nvSpPr>
        <p:spPr>
          <a:xfrm>
            <a:off x="500034" y="2428868"/>
            <a:ext cx="1285884" cy="357190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396" tIns="107948" rIns="91396" bIns="45698" rtlCol="0" anchor="ctr"/>
          <a:lstStyle/>
          <a:p>
            <a:pPr>
              <a:lnSpc>
                <a:spcPct val="80000"/>
              </a:lnSpc>
            </a:pPr>
            <a:r>
              <a:rPr lang="ru-RU" sz="2400" b="1" dirty="0"/>
              <a:t>11,08</a:t>
            </a:r>
          </a:p>
        </p:txBody>
      </p:sp>
      <p:sp>
        <p:nvSpPr>
          <p:cNvPr id="66" name="TextBox 65"/>
          <p:cNvSpPr txBox="1"/>
          <p:nvPr/>
        </p:nvSpPr>
        <p:spPr>
          <a:xfrm>
            <a:off x="500034" y="2786058"/>
            <a:ext cx="928694" cy="180425"/>
          </a:xfrm>
          <a:prstGeom prst="rect">
            <a:avLst/>
          </a:prstGeom>
          <a:noFill/>
        </p:spPr>
        <p:txBody>
          <a:bodyPr wrap="square" lIns="36000" tIns="36000" rIns="36000" bIns="36000" rtlCol="0">
            <a:spAutoFit/>
          </a:bodyPr>
          <a:lstStyle/>
          <a:p>
            <a:pPr>
              <a:lnSpc>
                <a:spcPct val="70000"/>
              </a:lnSpc>
            </a:pPr>
            <a:r>
              <a:rPr lang="ru-RU" sz="1000" dirty="0"/>
              <a:t>млрд рублей</a:t>
            </a:r>
          </a:p>
        </p:txBody>
      </p:sp>
      <p:sp>
        <p:nvSpPr>
          <p:cNvPr id="70" name="TextBox 69"/>
          <p:cNvSpPr txBox="1"/>
          <p:nvPr/>
        </p:nvSpPr>
        <p:spPr>
          <a:xfrm>
            <a:off x="2571736" y="1928802"/>
            <a:ext cx="577313" cy="609353"/>
          </a:xfrm>
          <a:prstGeom prst="rect">
            <a:avLst/>
          </a:prstGeom>
          <a:noFill/>
        </p:spPr>
        <p:txBody>
          <a:bodyPr wrap="none" lIns="91396" tIns="45698" rIns="91396" bIns="45698" rtlCol="0">
            <a:spAutoFit/>
          </a:bodyPr>
          <a:lstStyle/>
          <a:p>
            <a:pPr algn="ctr">
              <a:lnSpc>
                <a:spcPct val="70000"/>
              </a:lnSpc>
            </a:pPr>
            <a:r>
              <a:rPr lang="ru-RU" sz="2800" b="1" dirty="0">
                <a:solidFill>
                  <a:srgbClr val="002060"/>
                </a:solidFill>
              </a:rPr>
              <a:t>38</a:t>
            </a:r>
          </a:p>
          <a:p>
            <a:pPr algn="ctr">
              <a:lnSpc>
                <a:spcPct val="70000"/>
              </a:lnSpc>
            </a:pPr>
            <a:r>
              <a:rPr lang="ru-RU" sz="1000" dirty="0">
                <a:solidFill>
                  <a:srgbClr val="002060"/>
                </a:solidFill>
              </a:rPr>
              <a:t>млрд</a:t>
            </a:r>
          </a:p>
          <a:p>
            <a:pPr algn="ctr">
              <a:lnSpc>
                <a:spcPct val="70000"/>
              </a:lnSpc>
            </a:pPr>
            <a:r>
              <a:rPr lang="ru-RU" sz="1000" dirty="0">
                <a:solidFill>
                  <a:srgbClr val="002060"/>
                </a:solidFill>
              </a:rPr>
              <a:t>рублей</a:t>
            </a:r>
          </a:p>
        </p:txBody>
      </p:sp>
      <p:sp>
        <p:nvSpPr>
          <p:cNvPr id="77" name="Прямоугольник 76"/>
          <p:cNvSpPr/>
          <p:nvPr/>
        </p:nvSpPr>
        <p:spPr>
          <a:xfrm>
            <a:off x="500034" y="3500438"/>
            <a:ext cx="1285884" cy="357190"/>
          </a:xfrm>
          <a:prstGeom prst="rect">
            <a:avLst/>
          </a:prstGeom>
          <a:solidFill>
            <a:srgbClr val="00B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396" tIns="107948" rIns="91396" bIns="45698" rtlCol="0" anchor="ctr"/>
          <a:lstStyle/>
          <a:p>
            <a:pPr>
              <a:lnSpc>
                <a:spcPct val="80000"/>
              </a:lnSpc>
            </a:pPr>
            <a:r>
              <a:rPr lang="ru-RU" sz="2400" b="1" dirty="0"/>
              <a:t>11,52</a:t>
            </a:r>
          </a:p>
        </p:txBody>
      </p:sp>
      <p:sp>
        <p:nvSpPr>
          <p:cNvPr id="78" name="TextBox 77"/>
          <p:cNvSpPr txBox="1"/>
          <p:nvPr/>
        </p:nvSpPr>
        <p:spPr>
          <a:xfrm>
            <a:off x="118911" y="3533498"/>
            <a:ext cx="500066" cy="178466"/>
          </a:xfrm>
          <a:prstGeom prst="rect">
            <a:avLst/>
          </a:prstGeom>
          <a:noFill/>
        </p:spPr>
        <p:txBody>
          <a:bodyPr wrap="square" lIns="91396" tIns="45698" rIns="91396" bIns="45698" rtlCol="0">
            <a:spAutoFit/>
          </a:bodyPr>
          <a:lstStyle/>
          <a:p>
            <a:pPr algn="ctr">
              <a:lnSpc>
                <a:spcPct val="70000"/>
              </a:lnSpc>
            </a:pPr>
            <a:r>
              <a:rPr lang="ru-RU" sz="800" b="1" dirty="0"/>
              <a:t>2020</a:t>
            </a:r>
          </a:p>
        </p:txBody>
      </p:sp>
      <p:sp>
        <p:nvSpPr>
          <p:cNvPr id="79" name="TextBox 78"/>
          <p:cNvSpPr txBox="1"/>
          <p:nvPr/>
        </p:nvSpPr>
        <p:spPr>
          <a:xfrm>
            <a:off x="118910" y="3890688"/>
            <a:ext cx="500066" cy="178466"/>
          </a:xfrm>
          <a:prstGeom prst="rect">
            <a:avLst/>
          </a:prstGeom>
          <a:noFill/>
        </p:spPr>
        <p:txBody>
          <a:bodyPr wrap="square" lIns="91396" tIns="45698" rIns="91396" bIns="45698" rtlCol="0">
            <a:spAutoFit/>
          </a:bodyPr>
          <a:lstStyle/>
          <a:p>
            <a:pPr algn="ctr">
              <a:lnSpc>
                <a:spcPct val="70000"/>
              </a:lnSpc>
            </a:pPr>
            <a:r>
              <a:rPr lang="ru-RU" sz="800" b="1" dirty="0"/>
              <a:t>2021</a:t>
            </a:r>
          </a:p>
        </p:txBody>
      </p:sp>
      <p:sp>
        <p:nvSpPr>
          <p:cNvPr id="80" name="TextBox 79"/>
          <p:cNvSpPr txBox="1"/>
          <p:nvPr/>
        </p:nvSpPr>
        <p:spPr>
          <a:xfrm>
            <a:off x="118910" y="4247878"/>
            <a:ext cx="500066" cy="178466"/>
          </a:xfrm>
          <a:prstGeom prst="rect">
            <a:avLst/>
          </a:prstGeom>
          <a:noFill/>
        </p:spPr>
        <p:txBody>
          <a:bodyPr wrap="square" lIns="91396" tIns="45698" rIns="91396" bIns="45698" rtlCol="0">
            <a:spAutoFit/>
          </a:bodyPr>
          <a:lstStyle/>
          <a:p>
            <a:pPr algn="ctr">
              <a:lnSpc>
                <a:spcPct val="70000"/>
              </a:lnSpc>
            </a:pPr>
            <a:r>
              <a:rPr lang="ru-RU" sz="800" b="1" dirty="0"/>
              <a:t>2022</a:t>
            </a:r>
          </a:p>
        </p:txBody>
      </p:sp>
      <p:sp>
        <p:nvSpPr>
          <p:cNvPr id="83" name="Прямоугольник 82"/>
          <p:cNvSpPr/>
          <p:nvPr/>
        </p:nvSpPr>
        <p:spPr>
          <a:xfrm>
            <a:off x="500034" y="3857628"/>
            <a:ext cx="1500198" cy="357190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396" tIns="107948" rIns="91396" bIns="45698" rtlCol="0" anchor="ctr"/>
          <a:lstStyle/>
          <a:p>
            <a:pPr>
              <a:lnSpc>
                <a:spcPct val="80000"/>
              </a:lnSpc>
            </a:pPr>
            <a:r>
              <a:rPr lang="ru-RU" sz="2400" b="1" dirty="0"/>
              <a:t>14,30</a:t>
            </a:r>
          </a:p>
        </p:txBody>
      </p:sp>
      <p:sp>
        <p:nvSpPr>
          <p:cNvPr id="84" name="Прямоугольник 83"/>
          <p:cNvSpPr/>
          <p:nvPr/>
        </p:nvSpPr>
        <p:spPr>
          <a:xfrm>
            <a:off x="500034" y="4214818"/>
            <a:ext cx="1571636" cy="357190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396" tIns="107948" rIns="91396" bIns="45698" rtlCol="0" anchor="ctr"/>
          <a:lstStyle/>
          <a:p>
            <a:pPr>
              <a:lnSpc>
                <a:spcPct val="80000"/>
              </a:lnSpc>
            </a:pPr>
            <a:r>
              <a:rPr lang="ru-RU" sz="2400" b="1" dirty="0"/>
              <a:t>15,19</a:t>
            </a:r>
          </a:p>
        </p:txBody>
      </p:sp>
      <p:sp>
        <p:nvSpPr>
          <p:cNvPr id="85" name="TextBox 84"/>
          <p:cNvSpPr txBox="1"/>
          <p:nvPr/>
        </p:nvSpPr>
        <p:spPr>
          <a:xfrm>
            <a:off x="500034" y="4572008"/>
            <a:ext cx="928694" cy="180425"/>
          </a:xfrm>
          <a:prstGeom prst="rect">
            <a:avLst/>
          </a:prstGeom>
          <a:noFill/>
        </p:spPr>
        <p:txBody>
          <a:bodyPr wrap="square" lIns="36000" tIns="36000" rIns="36000" bIns="36000" rtlCol="0">
            <a:spAutoFit/>
          </a:bodyPr>
          <a:lstStyle/>
          <a:p>
            <a:pPr>
              <a:lnSpc>
                <a:spcPct val="70000"/>
              </a:lnSpc>
            </a:pPr>
            <a:r>
              <a:rPr lang="ru-RU" sz="1000" dirty="0"/>
              <a:t>млрд рублей</a:t>
            </a:r>
          </a:p>
        </p:txBody>
      </p:sp>
      <p:sp>
        <p:nvSpPr>
          <p:cNvPr id="86" name="TextBox 85"/>
          <p:cNvSpPr txBox="1"/>
          <p:nvPr/>
        </p:nvSpPr>
        <p:spPr>
          <a:xfrm>
            <a:off x="2571736" y="3714752"/>
            <a:ext cx="577313" cy="609353"/>
          </a:xfrm>
          <a:prstGeom prst="rect">
            <a:avLst/>
          </a:prstGeom>
          <a:noFill/>
        </p:spPr>
        <p:txBody>
          <a:bodyPr wrap="none" lIns="91396" tIns="45698" rIns="91396" bIns="45698" rtlCol="0">
            <a:spAutoFit/>
          </a:bodyPr>
          <a:lstStyle/>
          <a:p>
            <a:pPr algn="ctr">
              <a:lnSpc>
                <a:spcPct val="70000"/>
              </a:lnSpc>
            </a:pPr>
            <a:r>
              <a:rPr lang="ru-RU" sz="2800" b="1" dirty="0">
                <a:solidFill>
                  <a:srgbClr val="002060"/>
                </a:solidFill>
              </a:rPr>
              <a:t>41</a:t>
            </a:r>
          </a:p>
          <a:p>
            <a:pPr algn="ctr">
              <a:lnSpc>
                <a:spcPct val="70000"/>
              </a:lnSpc>
            </a:pPr>
            <a:r>
              <a:rPr lang="ru-RU" sz="1000" dirty="0">
                <a:solidFill>
                  <a:srgbClr val="002060"/>
                </a:solidFill>
              </a:rPr>
              <a:t>млрд</a:t>
            </a:r>
          </a:p>
          <a:p>
            <a:pPr algn="ctr">
              <a:lnSpc>
                <a:spcPct val="70000"/>
              </a:lnSpc>
            </a:pPr>
            <a:r>
              <a:rPr lang="ru-RU" sz="1000" dirty="0">
                <a:solidFill>
                  <a:srgbClr val="002060"/>
                </a:solidFill>
              </a:rPr>
              <a:t>рублей</a:t>
            </a:r>
          </a:p>
        </p:txBody>
      </p:sp>
      <p:sp>
        <p:nvSpPr>
          <p:cNvPr id="88" name="Прямоугольник 87"/>
          <p:cNvSpPr/>
          <p:nvPr/>
        </p:nvSpPr>
        <p:spPr>
          <a:xfrm>
            <a:off x="500034" y="5286387"/>
            <a:ext cx="785818" cy="357190"/>
          </a:xfrm>
          <a:prstGeom prst="rect">
            <a:avLst/>
          </a:prstGeom>
          <a:solidFill>
            <a:srgbClr val="00B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396" tIns="107948" rIns="91396" bIns="45698" rtlCol="0" anchor="ctr"/>
          <a:lstStyle/>
          <a:p>
            <a:pPr>
              <a:lnSpc>
                <a:spcPct val="80000"/>
              </a:lnSpc>
            </a:pPr>
            <a:r>
              <a:rPr lang="ru-RU" sz="2400" b="1" dirty="0"/>
              <a:t>0,54</a:t>
            </a:r>
          </a:p>
        </p:txBody>
      </p:sp>
      <p:sp>
        <p:nvSpPr>
          <p:cNvPr id="89" name="TextBox 88"/>
          <p:cNvSpPr txBox="1"/>
          <p:nvPr/>
        </p:nvSpPr>
        <p:spPr>
          <a:xfrm>
            <a:off x="118911" y="5316657"/>
            <a:ext cx="500066" cy="184045"/>
          </a:xfrm>
          <a:prstGeom prst="rect">
            <a:avLst/>
          </a:prstGeom>
          <a:noFill/>
        </p:spPr>
        <p:txBody>
          <a:bodyPr wrap="square" lIns="91396" tIns="45698" rIns="91396" bIns="45698" rtlCol="0">
            <a:spAutoFit/>
          </a:bodyPr>
          <a:lstStyle/>
          <a:p>
            <a:pPr algn="ctr">
              <a:lnSpc>
                <a:spcPct val="70000"/>
              </a:lnSpc>
            </a:pPr>
            <a:r>
              <a:rPr lang="ru-RU" sz="800" b="1" dirty="0"/>
              <a:t>2020</a:t>
            </a:r>
          </a:p>
        </p:txBody>
      </p:sp>
      <p:sp>
        <p:nvSpPr>
          <p:cNvPr id="90" name="TextBox 89"/>
          <p:cNvSpPr txBox="1"/>
          <p:nvPr/>
        </p:nvSpPr>
        <p:spPr>
          <a:xfrm>
            <a:off x="118910" y="5673847"/>
            <a:ext cx="500066" cy="184045"/>
          </a:xfrm>
          <a:prstGeom prst="rect">
            <a:avLst/>
          </a:prstGeom>
          <a:noFill/>
        </p:spPr>
        <p:txBody>
          <a:bodyPr wrap="square" lIns="91396" tIns="45698" rIns="91396" bIns="45698" rtlCol="0">
            <a:spAutoFit/>
          </a:bodyPr>
          <a:lstStyle/>
          <a:p>
            <a:pPr algn="ctr">
              <a:lnSpc>
                <a:spcPct val="70000"/>
              </a:lnSpc>
            </a:pPr>
            <a:r>
              <a:rPr lang="ru-RU" sz="800" b="1" dirty="0"/>
              <a:t>2021</a:t>
            </a:r>
          </a:p>
        </p:txBody>
      </p:sp>
      <p:sp>
        <p:nvSpPr>
          <p:cNvPr id="91" name="TextBox 90"/>
          <p:cNvSpPr txBox="1"/>
          <p:nvPr/>
        </p:nvSpPr>
        <p:spPr>
          <a:xfrm>
            <a:off x="118910" y="6031037"/>
            <a:ext cx="500066" cy="184045"/>
          </a:xfrm>
          <a:prstGeom prst="rect">
            <a:avLst/>
          </a:prstGeom>
          <a:noFill/>
        </p:spPr>
        <p:txBody>
          <a:bodyPr wrap="square" lIns="91396" tIns="45698" rIns="91396" bIns="45698" rtlCol="0">
            <a:spAutoFit/>
          </a:bodyPr>
          <a:lstStyle/>
          <a:p>
            <a:pPr algn="ctr">
              <a:lnSpc>
                <a:spcPct val="70000"/>
              </a:lnSpc>
            </a:pPr>
            <a:r>
              <a:rPr lang="ru-RU" sz="800" b="1" dirty="0"/>
              <a:t>2022</a:t>
            </a:r>
          </a:p>
        </p:txBody>
      </p:sp>
      <p:sp>
        <p:nvSpPr>
          <p:cNvPr id="92" name="Прямоугольник 91"/>
          <p:cNvSpPr/>
          <p:nvPr/>
        </p:nvSpPr>
        <p:spPr>
          <a:xfrm>
            <a:off x="500034" y="5643577"/>
            <a:ext cx="785818" cy="357190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396" tIns="107948" rIns="91396" bIns="45698" rtlCol="0" anchor="ctr"/>
          <a:lstStyle/>
          <a:p>
            <a:pPr>
              <a:lnSpc>
                <a:spcPct val="80000"/>
              </a:lnSpc>
            </a:pPr>
            <a:r>
              <a:rPr lang="ru-RU" sz="2400" b="1" dirty="0"/>
              <a:t>0,48</a:t>
            </a:r>
          </a:p>
        </p:txBody>
      </p:sp>
      <p:sp>
        <p:nvSpPr>
          <p:cNvPr id="93" name="Прямоугольник 92"/>
          <p:cNvSpPr/>
          <p:nvPr/>
        </p:nvSpPr>
        <p:spPr>
          <a:xfrm>
            <a:off x="500034" y="6000767"/>
            <a:ext cx="1000132" cy="357190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396" tIns="107948" rIns="91396" bIns="45698" rtlCol="0" anchor="ctr"/>
          <a:lstStyle/>
          <a:p>
            <a:pPr>
              <a:lnSpc>
                <a:spcPct val="80000"/>
              </a:lnSpc>
            </a:pPr>
            <a:r>
              <a:rPr lang="ru-RU" sz="2400" b="1" dirty="0"/>
              <a:t>0,96</a:t>
            </a:r>
          </a:p>
        </p:txBody>
      </p:sp>
      <p:sp>
        <p:nvSpPr>
          <p:cNvPr id="94" name="TextBox 93"/>
          <p:cNvSpPr txBox="1"/>
          <p:nvPr/>
        </p:nvSpPr>
        <p:spPr>
          <a:xfrm>
            <a:off x="500034" y="6357957"/>
            <a:ext cx="928694" cy="180425"/>
          </a:xfrm>
          <a:prstGeom prst="rect">
            <a:avLst/>
          </a:prstGeom>
          <a:noFill/>
        </p:spPr>
        <p:txBody>
          <a:bodyPr wrap="square" lIns="36000" tIns="36000" rIns="36000" bIns="36000" rtlCol="0">
            <a:spAutoFit/>
          </a:bodyPr>
          <a:lstStyle/>
          <a:p>
            <a:pPr>
              <a:lnSpc>
                <a:spcPct val="70000"/>
              </a:lnSpc>
            </a:pPr>
            <a:r>
              <a:rPr lang="ru-RU" sz="1000" dirty="0"/>
              <a:t>млрд рублей</a:t>
            </a:r>
          </a:p>
        </p:txBody>
      </p:sp>
      <p:sp>
        <p:nvSpPr>
          <p:cNvPr id="95" name="TextBox 94"/>
          <p:cNvSpPr txBox="1"/>
          <p:nvPr/>
        </p:nvSpPr>
        <p:spPr>
          <a:xfrm>
            <a:off x="2571736" y="5500701"/>
            <a:ext cx="577313" cy="609353"/>
          </a:xfrm>
          <a:prstGeom prst="rect">
            <a:avLst/>
          </a:prstGeom>
          <a:noFill/>
        </p:spPr>
        <p:txBody>
          <a:bodyPr wrap="none" lIns="91396" tIns="45698" rIns="91396" bIns="45698" rtlCol="0">
            <a:spAutoFit/>
          </a:bodyPr>
          <a:lstStyle/>
          <a:p>
            <a:pPr algn="ctr">
              <a:lnSpc>
                <a:spcPct val="70000"/>
              </a:lnSpc>
            </a:pPr>
            <a:r>
              <a:rPr lang="ru-RU" sz="2800" b="1" dirty="0">
                <a:solidFill>
                  <a:srgbClr val="002060"/>
                </a:solidFill>
              </a:rPr>
              <a:t>2</a:t>
            </a:r>
          </a:p>
          <a:p>
            <a:pPr algn="ctr">
              <a:lnSpc>
                <a:spcPct val="70000"/>
              </a:lnSpc>
            </a:pPr>
            <a:r>
              <a:rPr lang="ru-RU" sz="1000" dirty="0">
                <a:solidFill>
                  <a:srgbClr val="002060"/>
                </a:solidFill>
              </a:rPr>
              <a:t>млрд</a:t>
            </a:r>
          </a:p>
          <a:p>
            <a:pPr algn="ctr">
              <a:lnSpc>
                <a:spcPct val="70000"/>
              </a:lnSpc>
            </a:pPr>
            <a:r>
              <a:rPr lang="ru-RU" sz="1000" dirty="0">
                <a:solidFill>
                  <a:srgbClr val="002060"/>
                </a:solidFill>
              </a:rPr>
              <a:t>рублей</a:t>
            </a:r>
          </a:p>
        </p:txBody>
      </p:sp>
    </p:spTree>
    <p:extLst>
      <p:ext uri="{BB962C8B-B14F-4D97-AF65-F5344CB8AC3E}">
        <p14:creationId xmlns:p14="http://schemas.microsoft.com/office/powerpoint/2010/main" val="338721014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Скругленный прямоугольник 63"/>
          <p:cNvSpPr/>
          <p:nvPr/>
        </p:nvSpPr>
        <p:spPr>
          <a:xfrm>
            <a:off x="428596" y="1428736"/>
            <a:ext cx="2286016" cy="357190"/>
          </a:xfrm>
          <a:prstGeom prst="roundRect">
            <a:avLst>
              <a:gd name="adj" fmla="val 45607"/>
            </a:avLst>
          </a:prstGeom>
          <a:solidFill>
            <a:srgbClr val="0070C0"/>
          </a:solidFill>
          <a:ln w="254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396" tIns="45698" rIns="91396" bIns="45698" rtlCol="0" anchor="ctr"/>
          <a:lstStyle/>
          <a:p>
            <a:pPr>
              <a:lnSpc>
                <a:spcPct val="80000"/>
              </a:lnSpc>
            </a:pPr>
            <a:r>
              <a:rPr lang="ru-RU" sz="1200" dirty="0"/>
              <a:t>Здравоохранение</a:t>
            </a:r>
          </a:p>
        </p:txBody>
      </p:sp>
      <p:sp>
        <p:nvSpPr>
          <p:cNvPr id="65" name="Скругленный прямоугольник 64"/>
          <p:cNvSpPr/>
          <p:nvPr/>
        </p:nvSpPr>
        <p:spPr>
          <a:xfrm>
            <a:off x="428596" y="2357430"/>
            <a:ext cx="2286016" cy="357190"/>
          </a:xfrm>
          <a:prstGeom prst="roundRect">
            <a:avLst>
              <a:gd name="adj" fmla="val 45606"/>
            </a:avLst>
          </a:prstGeom>
          <a:solidFill>
            <a:srgbClr val="0070C0"/>
          </a:solidFill>
          <a:ln w="254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396" tIns="45698" rIns="91396" bIns="45698" rtlCol="0" anchor="ctr"/>
          <a:lstStyle/>
          <a:p>
            <a:pPr>
              <a:lnSpc>
                <a:spcPct val="80000"/>
              </a:lnSpc>
            </a:pPr>
            <a:r>
              <a:rPr lang="ru-RU" sz="1200" dirty="0"/>
              <a:t>Образование</a:t>
            </a:r>
          </a:p>
        </p:txBody>
      </p:sp>
      <p:sp>
        <p:nvSpPr>
          <p:cNvPr id="67" name="Скругленный прямоугольник 66"/>
          <p:cNvSpPr/>
          <p:nvPr/>
        </p:nvSpPr>
        <p:spPr>
          <a:xfrm>
            <a:off x="428596" y="3143248"/>
            <a:ext cx="2286016" cy="357190"/>
          </a:xfrm>
          <a:prstGeom prst="roundRect">
            <a:avLst>
              <a:gd name="adj" fmla="val 38928"/>
            </a:avLst>
          </a:prstGeom>
          <a:solidFill>
            <a:srgbClr val="0070C0"/>
          </a:solidFill>
          <a:ln w="254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396" tIns="45698" rIns="91396" bIns="45698" rtlCol="0" anchor="ctr"/>
          <a:lstStyle/>
          <a:p>
            <a:pPr>
              <a:lnSpc>
                <a:spcPct val="80000"/>
              </a:lnSpc>
            </a:pPr>
            <a:r>
              <a:rPr lang="ru-RU" sz="1200" dirty="0"/>
              <a:t>Демография</a:t>
            </a:r>
          </a:p>
        </p:txBody>
      </p:sp>
      <p:sp>
        <p:nvSpPr>
          <p:cNvPr id="68" name="Скругленный прямоугольник 67"/>
          <p:cNvSpPr/>
          <p:nvPr/>
        </p:nvSpPr>
        <p:spPr>
          <a:xfrm>
            <a:off x="428596" y="3500438"/>
            <a:ext cx="2286016" cy="357190"/>
          </a:xfrm>
          <a:prstGeom prst="roundRect">
            <a:avLst>
              <a:gd name="adj" fmla="val 41154"/>
            </a:avLst>
          </a:prstGeom>
          <a:solidFill>
            <a:srgbClr val="0070C0"/>
          </a:solidFill>
          <a:ln w="254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396" tIns="45698" rIns="91396" bIns="45698" rtlCol="0" anchor="ctr"/>
          <a:lstStyle/>
          <a:p>
            <a:pPr>
              <a:lnSpc>
                <a:spcPct val="80000"/>
              </a:lnSpc>
            </a:pPr>
            <a:r>
              <a:rPr lang="ru-RU" sz="1200" dirty="0"/>
              <a:t>Культура</a:t>
            </a:r>
          </a:p>
        </p:txBody>
      </p:sp>
      <p:sp>
        <p:nvSpPr>
          <p:cNvPr id="69" name="Скругленный прямоугольник 68"/>
          <p:cNvSpPr/>
          <p:nvPr/>
        </p:nvSpPr>
        <p:spPr>
          <a:xfrm>
            <a:off x="3214678" y="1428736"/>
            <a:ext cx="2286016" cy="357190"/>
          </a:xfrm>
          <a:prstGeom prst="roundRect">
            <a:avLst>
              <a:gd name="adj" fmla="val 38928"/>
            </a:avLst>
          </a:prstGeom>
          <a:solidFill>
            <a:srgbClr val="00B0F0"/>
          </a:solidFill>
          <a:ln w="254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396" tIns="45698" rIns="91396" bIns="45698" rtlCol="0" anchor="ctr"/>
          <a:lstStyle/>
          <a:p>
            <a:pPr>
              <a:lnSpc>
                <a:spcPct val="80000"/>
              </a:lnSpc>
            </a:pPr>
            <a:r>
              <a:rPr lang="ru-RU" sz="1200" dirty="0">
                <a:solidFill>
                  <a:schemeClr val="bg1"/>
                </a:solidFill>
              </a:rPr>
              <a:t>Безопасные и качественные автомобильные дороги</a:t>
            </a:r>
          </a:p>
        </p:txBody>
      </p:sp>
      <p:sp>
        <p:nvSpPr>
          <p:cNvPr id="73" name="Скругленный прямоугольник 72"/>
          <p:cNvSpPr/>
          <p:nvPr/>
        </p:nvSpPr>
        <p:spPr>
          <a:xfrm>
            <a:off x="3214678" y="2071678"/>
            <a:ext cx="2286016" cy="357190"/>
          </a:xfrm>
          <a:prstGeom prst="roundRect">
            <a:avLst>
              <a:gd name="adj" fmla="val 38928"/>
            </a:avLst>
          </a:prstGeom>
          <a:solidFill>
            <a:srgbClr val="00B0F0"/>
          </a:solidFill>
          <a:ln w="254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396" tIns="45698" rIns="91396" bIns="45698" rtlCol="0" anchor="ctr"/>
          <a:lstStyle/>
          <a:p>
            <a:r>
              <a:rPr lang="ru-RU" sz="1200" dirty="0">
                <a:solidFill>
                  <a:schemeClr val="bg1"/>
                </a:solidFill>
              </a:rPr>
              <a:t>Жилье и городская среда</a:t>
            </a:r>
          </a:p>
        </p:txBody>
      </p:sp>
      <p:sp>
        <p:nvSpPr>
          <p:cNvPr id="74" name="Скругленный прямоугольник 73"/>
          <p:cNvSpPr/>
          <p:nvPr/>
        </p:nvSpPr>
        <p:spPr>
          <a:xfrm>
            <a:off x="3214678" y="2428868"/>
            <a:ext cx="2286016" cy="357190"/>
          </a:xfrm>
          <a:prstGeom prst="roundRect">
            <a:avLst>
              <a:gd name="adj" fmla="val 41154"/>
            </a:avLst>
          </a:prstGeom>
          <a:solidFill>
            <a:srgbClr val="00B0F0"/>
          </a:solidFill>
          <a:ln w="254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396" tIns="45698" rIns="91396" bIns="45698" rtlCol="0" anchor="ctr"/>
          <a:lstStyle/>
          <a:p>
            <a:r>
              <a:rPr lang="ru-RU" sz="1200" dirty="0">
                <a:solidFill>
                  <a:schemeClr val="bg1"/>
                </a:solidFill>
              </a:rPr>
              <a:t>Экология</a:t>
            </a:r>
          </a:p>
        </p:txBody>
      </p:sp>
      <p:sp>
        <p:nvSpPr>
          <p:cNvPr id="75" name="Скругленный прямоугольник 74"/>
          <p:cNvSpPr/>
          <p:nvPr/>
        </p:nvSpPr>
        <p:spPr>
          <a:xfrm>
            <a:off x="6000760" y="1428736"/>
            <a:ext cx="2286016" cy="357190"/>
          </a:xfrm>
          <a:prstGeom prst="roundRect">
            <a:avLst>
              <a:gd name="adj" fmla="val 50000"/>
            </a:avLst>
          </a:prstGeom>
          <a:solidFill>
            <a:srgbClr val="3366FF"/>
          </a:solidFill>
          <a:ln w="254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396" tIns="45698" rIns="91396" bIns="45698" rtlCol="0" anchor="ctr"/>
          <a:lstStyle/>
          <a:p>
            <a:r>
              <a:rPr lang="ru-RU" sz="1200" dirty="0">
                <a:solidFill>
                  <a:schemeClr val="bg1"/>
                </a:solidFill>
              </a:rPr>
              <a:t>Наука</a:t>
            </a:r>
          </a:p>
        </p:txBody>
      </p:sp>
      <p:sp>
        <p:nvSpPr>
          <p:cNvPr id="76" name="Скругленный прямоугольник 75"/>
          <p:cNvSpPr/>
          <p:nvPr/>
        </p:nvSpPr>
        <p:spPr>
          <a:xfrm>
            <a:off x="6000760" y="2928934"/>
            <a:ext cx="2286016" cy="357190"/>
          </a:xfrm>
          <a:prstGeom prst="roundRect">
            <a:avLst>
              <a:gd name="adj" fmla="val 47832"/>
            </a:avLst>
          </a:prstGeom>
          <a:solidFill>
            <a:srgbClr val="3366FF"/>
          </a:solidFill>
          <a:ln w="254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396" tIns="45698" rIns="91396" bIns="45698" rtlCol="0" anchor="ctr"/>
          <a:lstStyle/>
          <a:p>
            <a:pPr>
              <a:lnSpc>
                <a:spcPct val="80000"/>
              </a:lnSpc>
            </a:pPr>
            <a:r>
              <a:rPr lang="ru-RU" sz="1200" dirty="0">
                <a:solidFill>
                  <a:schemeClr val="bg1"/>
                </a:solidFill>
              </a:rPr>
              <a:t>Малое и среднее предпринимательство</a:t>
            </a:r>
          </a:p>
        </p:txBody>
      </p:sp>
      <p:sp>
        <p:nvSpPr>
          <p:cNvPr id="81" name="Скругленный прямоугольник 80"/>
          <p:cNvSpPr/>
          <p:nvPr/>
        </p:nvSpPr>
        <p:spPr>
          <a:xfrm>
            <a:off x="6000760" y="3291488"/>
            <a:ext cx="2286016" cy="357190"/>
          </a:xfrm>
          <a:prstGeom prst="roundRect">
            <a:avLst>
              <a:gd name="adj" fmla="val 50000"/>
            </a:avLst>
          </a:prstGeom>
          <a:solidFill>
            <a:srgbClr val="3366FF"/>
          </a:solidFill>
          <a:ln w="254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396" tIns="45698" rIns="91396" bIns="45698" rtlCol="0" anchor="ctr"/>
          <a:lstStyle/>
          <a:p>
            <a:r>
              <a:rPr lang="ru-RU" sz="1200" dirty="0">
                <a:solidFill>
                  <a:schemeClr val="bg1"/>
                </a:solidFill>
              </a:rPr>
              <a:t>Цифровая экономика</a:t>
            </a:r>
          </a:p>
        </p:txBody>
      </p:sp>
      <p:sp>
        <p:nvSpPr>
          <p:cNvPr id="82" name="Скругленный прямоугольник 81"/>
          <p:cNvSpPr/>
          <p:nvPr/>
        </p:nvSpPr>
        <p:spPr>
          <a:xfrm>
            <a:off x="6000760" y="3934430"/>
            <a:ext cx="2286016" cy="357190"/>
          </a:xfrm>
          <a:prstGeom prst="roundRect">
            <a:avLst>
              <a:gd name="adj" fmla="val 50000"/>
            </a:avLst>
          </a:prstGeom>
          <a:solidFill>
            <a:srgbClr val="3366FF"/>
          </a:solidFill>
          <a:ln w="254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396" tIns="45698" rIns="91396" bIns="45698" rtlCol="0" anchor="ctr"/>
          <a:lstStyle/>
          <a:p>
            <a:pPr>
              <a:lnSpc>
                <a:spcPct val="80000"/>
              </a:lnSpc>
            </a:pPr>
            <a:r>
              <a:rPr lang="ru-RU" sz="1200" dirty="0">
                <a:solidFill>
                  <a:schemeClr val="bg1"/>
                </a:solidFill>
              </a:rPr>
              <a:t>Производительность труда</a:t>
            </a:r>
          </a:p>
          <a:p>
            <a:pPr>
              <a:lnSpc>
                <a:spcPct val="80000"/>
              </a:lnSpc>
            </a:pPr>
            <a:r>
              <a:rPr lang="ru-RU" sz="1200" dirty="0">
                <a:solidFill>
                  <a:schemeClr val="bg1"/>
                </a:solidFill>
              </a:rPr>
              <a:t>и поддержка занятости</a:t>
            </a:r>
          </a:p>
        </p:txBody>
      </p:sp>
      <p:sp>
        <p:nvSpPr>
          <p:cNvPr id="83" name="Скругленный прямоугольник 82"/>
          <p:cNvSpPr/>
          <p:nvPr/>
        </p:nvSpPr>
        <p:spPr>
          <a:xfrm>
            <a:off x="6000760" y="4286256"/>
            <a:ext cx="2286016" cy="357190"/>
          </a:xfrm>
          <a:prstGeom prst="roundRect">
            <a:avLst>
              <a:gd name="adj" fmla="val 45606"/>
            </a:avLst>
          </a:prstGeom>
          <a:solidFill>
            <a:srgbClr val="3366FF"/>
          </a:solidFill>
          <a:ln w="254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396" tIns="45698" rIns="91396" bIns="45698" rtlCol="0" anchor="ctr"/>
          <a:lstStyle/>
          <a:p>
            <a:pPr>
              <a:lnSpc>
                <a:spcPct val="80000"/>
              </a:lnSpc>
            </a:pPr>
            <a:r>
              <a:rPr lang="ru-RU" sz="1200" dirty="0">
                <a:solidFill>
                  <a:schemeClr val="bg1"/>
                </a:solidFill>
              </a:rPr>
              <a:t>Международная</a:t>
            </a:r>
          </a:p>
          <a:p>
            <a:pPr>
              <a:lnSpc>
                <a:spcPct val="80000"/>
              </a:lnSpc>
            </a:pPr>
            <a:r>
              <a:rPr lang="ru-RU" sz="1200" dirty="0">
                <a:solidFill>
                  <a:schemeClr val="bg1"/>
                </a:solidFill>
              </a:rPr>
              <a:t>кооперация и экспорт</a:t>
            </a:r>
          </a:p>
        </p:txBody>
      </p:sp>
      <p:pic>
        <p:nvPicPr>
          <p:cNvPr id="8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572132" y="1428736"/>
            <a:ext cx="357190" cy="3571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85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572132" y="2071678"/>
            <a:ext cx="357190" cy="3571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86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572132" y="2428869"/>
            <a:ext cx="357190" cy="3571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87" name="Рисунок 86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2770704" y="3143248"/>
            <a:ext cx="372536" cy="357190"/>
          </a:xfrm>
          <a:prstGeom prst="rect">
            <a:avLst/>
          </a:prstGeom>
        </p:spPr>
      </p:pic>
      <p:pic>
        <p:nvPicPr>
          <p:cNvPr id="88" name="Рисунок 87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2771389" y="3500438"/>
            <a:ext cx="379802" cy="357190"/>
          </a:xfrm>
          <a:prstGeom prst="rect">
            <a:avLst/>
          </a:prstGeom>
        </p:spPr>
      </p:pic>
      <p:pic>
        <p:nvPicPr>
          <p:cNvPr id="89" name="Рисунок 88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2762197" y="1428736"/>
            <a:ext cx="410187" cy="357190"/>
          </a:xfrm>
          <a:prstGeom prst="rect">
            <a:avLst/>
          </a:prstGeom>
        </p:spPr>
      </p:pic>
      <p:pic>
        <p:nvPicPr>
          <p:cNvPr id="90" name="Рисунок 89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2782469" y="2357430"/>
            <a:ext cx="360771" cy="357190"/>
          </a:xfrm>
          <a:prstGeom prst="rect">
            <a:avLst/>
          </a:prstGeom>
        </p:spPr>
      </p:pic>
      <p:pic>
        <p:nvPicPr>
          <p:cNvPr id="91" name="Рисунок 90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8341850" y="2928934"/>
            <a:ext cx="383886" cy="357190"/>
          </a:xfrm>
          <a:prstGeom prst="rect">
            <a:avLst/>
          </a:prstGeom>
        </p:spPr>
      </p:pic>
      <p:pic>
        <p:nvPicPr>
          <p:cNvPr id="96" name="Picture 2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8358214" y="3286124"/>
            <a:ext cx="357190" cy="3571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21" name="Picture 4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8358214" y="4286256"/>
            <a:ext cx="357190" cy="3571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22" name="Picture 2"/>
          <p:cNvPicPr>
            <a:picLocks noChangeAspect="1"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8342716" y="1428736"/>
            <a:ext cx="357190" cy="3571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23" name="Picture 3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8358214" y="3929066"/>
            <a:ext cx="357190" cy="3571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5" name="Прямоугольник 24"/>
          <p:cNvSpPr/>
          <p:nvPr/>
        </p:nvSpPr>
        <p:spPr>
          <a:xfrm>
            <a:off x="428596" y="857232"/>
            <a:ext cx="2714644" cy="500066"/>
          </a:xfrm>
          <a:prstGeom prst="rect">
            <a:avLst/>
          </a:prstGeom>
          <a:solidFill>
            <a:srgbClr val="0070C0"/>
          </a:solidFill>
          <a:ln w="254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396" tIns="45698" rIns="91396" bIns="45698" rtlCol="0" anchor="ctr"/>
          <a:lstStyle/>
          <a:p>
            <a:pPr>
              <a:lnSpc>
                <a:spcPct val="80000"/>
              </a:lnSpc>
            </a:pPr>
            <a:r>
              <a:rPr lang="ru-RU" sz="1200" dirty="0"/>
              <a:t>ЧЕЛОВЕЧЕСКИЙ КАПИТАЛ</a:t>
            </a:r>
          </a:p>
        </p:txBody>
      </p:sp>
      <p:sp>
        <p:nvSpPr>
          <p:cNvPr id="58" name="Прямоугольник 57"/>
          <p:cNvSpPr/>
          <p:nvPr/>
        </p:nvSpPr>
        <p:spPr>
          <a:xfrm>
            <a:off x="3214678" y="857232"/>
            <a:ext cx="2714644" cy="500066"/>
          </a:xfrm>
          <a:prstGeom prst="rect">
            <a:avLst/>
          </a:prstGeom>
          <a:solidFill>
            <a:srgbClr val="00B0F0"/>
          </a:solidFill>
          <a:ln w="254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396" tIns="45698" rIns="91396" bIns="45698" rtlCol="0" anchor="ctr"/>
          <a:lstStyle/>
          <a:p>
            <a:pPr>
              <a:lnSpc>
                <a:spcPct val="80000"/>
              </a:lnSpc>
            </a:pPr>
            <a:r>
              <a:rPr lang="ru-RU" sz="1200" dirty="0"/>
              <a:t>КОМФОРТНАЯ СРЕДА</a:t>
            </a:r>
          </a:p>
          <a:p>
            <a:pPr>
              <a:lnSpc>
                <a:spcPct val="80000"/>
              </a:lnSpc>
            </a:pPr>
            <a:r>
              <a:rPr lang="ru-RU" sz="1200" dirty="0"/>
              <a:t>ДЛЯ ЖИЗНИ</a:t>
            </a:r>
          </a:p>
        </p:txBody>
      </p:sp>
      <p:sp>
        <p:nvSpPr>
          <p:cNvPr id="72" name="Прямоугольник 71"/>
          <p:cNvSpPr/>
          <p:nvPr/>
        </p:nvSpPr>
        <p:spPr>
          <a:xfrm>
            <a:off x="6000760" y="857232"/>
            <a:ext cx="2714644" cy="500066"/>
          </a:xfrm>
          <a:prstGeom prst="rect">
            <a:avLst/>
          </a:prstGeom>
          <a:solidFill>
            <a:srgbClr val="3366FF"/>
          </a:solidFill>
          <a:ln w="254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396" tIns="45698" rIns="91396" bIns="45698" rtlCol="0" anchor="ctr"/>
          <a:lstStyle/>
          <a:p>
            <a:pPr>
              <a:lnSpc>
                <a:spcPct val="80000"/>
              </a:lnSpc>
            </a:pPr>
            <a:r>
              <a:rPr lang="ru-RU" sz="1200" dirty="0"/>
              <a:t>ЭКОНОМИЧЕСКИЙ РОСТ</a:t>
            </a:r>
          </a:p>
        </p:txBody>
      </p:sp>
      <p:sp>
        <p:nvSpPr>
          <p:cNvPr id="92" name="Прямоугольник 91"/>
          <p:cNvSpPr/>
          <p:nvPr/>
        </p:nvSpPr>
        <p:spPr>
          <a:xfrm>
            <a:off x="428596" y="1714488"/>
            <a:ext cx="271464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900" b="1" dirty="0"/>
              <a:t>Участие субъектов не предусмотрено:</a:t>
            </a:r>
          </a:p>
          <a:p>
            <a:r>
              <a:rPr lang="ru-RU" sz="900" dirty="0"/>
              <a:t>Развитие сети национальных медицинских исследовательских центров и внедрение инновационных медицинских технологий</a:t>
            </a:r>
          </a:p>
        </p:txBody>
      </p:sp>
      <p:sp>
        <p:nvSpPr>
          <p:cNvPr id="94" name="Прямоугольник 93"/>
          <p:cNvSpPr/>
          <p:nvPr/>
        </p:nvSpPr>
        <p:spPr>
          <a:xfrm>
            <a:off x="428596" y="2643182"/>
            <a:ext cx="2714644" cy="5078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900" b="1" dirty="0"/>
              <a:t>Участие субъектов не предусмотрено:</a:t>
            </a:r>
          </a:p>
          <a:p>
            <a:r>
              <a:rPr lang="ru-RU" sz="900" dirty="0"/>
              <a:t>Экспорт образования</a:t>
            </a:r>
          </a:p>
          <a:p>
            <a:r>
              <a:rPr lang="ru-RU" sz="900" dirty="0"/>
              <a:t>Социальные лифты для каждого</a:t>
            </a:r>
          </a:p>
        </p:txBody>
      </p:sp>
      <p:sp>
        <p:nvSpPr>
          <p:cNvPr id="97" name="Овал 96"/>
          <p:cNvSpPr/>
          <p:nvPr/>
        </p:nvSpPr>
        <p:spPr>
          <a:xfrm>
            <a:off x="2428860" y="1500174"/>
            <a:ext cx="214314" cy="214314"/>
          </a:xfrm>
          <a:prstGeom prst="ellipse">
            <a:avLst/>
          </a:prstGeom>
          <a:solidFill>
            <a:srgbClr val="0070C0"/>
          </a:solidFill>
          <a:ln w="254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396" tIns="45698" rIns="91396" bIns="45698" rtlCol="0" anchor="ctr"/>
          <a:lstStyle/>
          <a:p>
            <a:pPr algn="ctr"/>
            <a:r>
              <a:rPr lang="ru-RU" sz="1400" b="1" dirty="0"/>
              <a:t>1</a:t>
            </a:r>
          </a:p>
        </p:txBody>
      </p:sp>
      <p:sp>
        <p:nvSpPr>
          <p:cNvPr id="98" name="Овал 97"/>
          <p:cNvSpPr/>
          <p:nvPr/>
        </p:nvSpPr>
        <p:spPr>
          <a:xfrm>
            <a:off x="2428860" y="2428868"/>
            <a:ext cx="214314" cy="214314"/>
          </a:xfrm>
          <a:prstGeom prst="ellipse">
            <a:avLst/>
          </a:prstGeom>
          <a:solidFill>
            <a:srgbClr val="0070C0"/>
          </a:solidFill>
          <a:ln w="254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396" tIns="45698" rIns="91396" bIns="45698" rtlCol="0" anchor="ctr"/>
          <a:lstStyle/>
          <a:p>
            <a:pPr algn="ctr"/>
            <a:r>
              <a:rPr lang="ru-RU" sz="1400" b="1" dirty="0"/>
              <a:t>2</a:t>
            </a:r>
          </a:p>
        </p:txBody>
      </p:sp>
      <p:sp>
        <p:nvSpPr>
          <p:cNvPr id="99" name="Овал 98"/>
          <p:cNvSpPr/>
          <p:nvPr/>
        </p:nvSpPr>
        <p:spPr>
          <a:xfrm>
            <a:off x="2428860" y="3214686"/>
            <a:ext cx="214314" cy="214314"/>
          </a:xfrm>
          <a:prstGeom prst="ellipse">
            <a:avLst/>
          </a:prstGeom>
          <a:solidFill>
            <a:srgbClr val="0070C0"/>
          </a:solidFill>
          <a:ln w="254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396" tIns="45698" rIns="91396" bIns="45698" rtlCol="0" anchor="ctr"/>
          <a:lstStyle/>
          <a:p>
            <a:pPr algn="ctr"/>
            <a:r>
              <a:rPr lang="ru-RU" sz="1400" b="1" dirty="0"/>
              <a:t>0</a:t>
            </a:r>
          </a:p>
        </p:txBody>
      </p:sp>
      <p:sp>
        <p:nvSpPr>
          <p:cNvPr id="100" name="Овал 99"/>
          <p:cNvSpPr/>
          <p:nvPr/>
        </p:nvSpPr>
        <p:spPr>
          <a:xfrm>
            <a:off x="2428860" y="3571876"/>
            <a:ext cx="214314" cy="214314"/>
          </a:xfrm>
          <a:prstGeom prst="ellipse">
            <a:avLst/>
          </a:prstGeom>
          <a:solidFill>
            <a:srgbClr val="0070C0"/>
          </a:solidFill>
          <a:ln w="254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396" tIns="45698" rIns="91396" bIns="45698" rtlCol="0" anchor="ctr"/>
          <a:lstStyle/>
          <a:p>
            <a:pPr algn="ctr"/>
            <a:r>
              <a:rPr lang="ru-RU" sz="1400" b="1" dirty="0"/>
              <a:t>0</a:t>
            </a:r>
          </a:p>
        </p:txBody>
      </p:sp>
      <p:sp>
        <p:nvSpPr>
          <p:cNvPr id="101" name="Овал 100"/>
          <p:cNvSpPr/>
          <p:nvPr/>
        </p:nvSpPr>
        <p:spPr>
          <a:xfrm>
            <a:off x="2714612" y="928670"/>
            <a:ext cx="357190" cy="357190"/>
          </a:xfrm>
          <a:prstGeom prst="ellipse">
            <a:avLst/>
          </a:prstGeom>
          <a:solidFill>
            <a:srgbClr val="0070C0"/>
          </a:solidFill>
          <a:ln w="254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91396" tIns="45698" rIns="91396" bIns="45698" rtlCol="0" anchor="ctr"/>
          <a:lstStyle/>
          <a:p>
            <a:pPr algn="ctr"/>
            <a:r>
              <a:rPr lang="ru-RU" b="1" dirty="0"/>
              <a:t>3</a:t>
            </a:r>
          </a:p>
        </p:txBody>
      </p:sp>
      <p:sp>
        <p:nvSpPr>
          <p:cNvPr id="102" name="Прямоугольник 101"/>
          <p:cNvSpPr/>
          <p:nvPr/>
        </p:nvSpPr>
        <p:spPr>
          <a:xfrm>
            <a:off x="3214678" y="2714620"/>
            <a:ext cx="2714644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900" b="1" dirty="0"/>
              <a:t>Участие субъектов не предусмотрено:</a:t>
            </a:r>
          </a:p>
          <a:p>
            <a:r>
              <a:rPr lang="ru-RU" sz="900" dirty="0"/>
              <a:t>Инфраструктура для обращения с отходами I-II классов опасности</a:t>
            </a:r>
          </a:p>
          <a:p>
            <a:r>
              <a:rPr lang="ru-RU" sz="900" dirty="0"/>
              <a:t>Сохранение биологического разнообразия и развитие экологического туризма</a:t>
            </a:r>
          </a:p>
          <a:p>
            <a:r>
              <a:rPr lang="ru-RU" sz="900" dirty="0"/>
              <a:t>Внедрение наилучших доступных технологий</a:t>
            </a:r>
          </a:p>
          <a:p>
            <a:endParaRPr lang="ru-RU" sz="900" dirty="0"/>
          </a:p>
          <a:p>
            <a:r>
              <a:rPr lang="ru-RU" sz="900" b="1" dirty="0"/>
              <a:t>Участие субъектов по географическому положению:</a:t>
            </a:r>
          </a:p>
          <a:p>
            <a:r>
              <a:rPr lang="ru-RU" sz="900" dirty="0"/>
              <a:t>Оздоровление Волги</a:t>
            </a:r>
          </a:p>
          <a:p>
            <a:endParaRPr lang="ru-RU" sz="900" dirty="0"/>
          </a:p>
          <a:p>
            <a:r>
              <a:rPr lang="ru-RU" sz="900" b="1" dirty="0"/>
              <a:t>Участие субъектов предусмотрено:</a:t>
            </a:r>
          </a:p>
          <a:p>
            <a:r>
              <a:rPr lang="ru-RU" sz="900" dirty="0"/>
              <a:t>Чистая страна</a:t>
            </a:r>
          </a:p>
          <a:p>
            <a:r>
              <a:rPr lang="ru-RU" sz="900" dirty="0"/>
              <a:t>Сохранение уникальных водных объектов</a:t>
            </a:r>
          </a:p>
        </p:txBody>
      </p:sp>
      <p:sp>
        <p:nvSpPr>
          <p:cNvPr id="103" name="Прямоугольник 102"/>
          <p:cNvSpPr/>
          <p:nvPr/>
        </p:nvSpPr>
        <p:spPr>
          <a:xfrm>
            <a:off x="3214678" y="1714488"/>
            <a:ext cx="271464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900" b="1" dirty="0"/>
              <a:t>Участие субъектов не предусмотрено:</a:t>
            </a:r>
          </a:p>
          <a:p>
            <a:r>
              <a:rPr lang="ru-RU" sz="900" dirty="0"/>
              <a:t>Автомобильные дороги Минобороны России</a:t>
            </a:r>
          </a:p>
        </p:txBody>
      </p:sp>
      <p:sp>
        <p:nvSpPr>
          <p:cNvPr id="105" name="Овал 104"/>
          <p:cNvSpPr/>
          <p:nvPr/>
        </p:nvSpPr>
        <p:spPr>
          <a:xfrm>
            <a:off x="5214942" y="1500174"/>
            <a:ext cx="214314" cy="214314"/>
          </a:xfrm>
          <a:prstGeom prst="ellipse">
            <a:avLst/>
          </a:prstGeom>
          <a:solidFill>
            <a:srgbClr val="00B0F0"/>
          </a:solidFill>
          <a:ln w="254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396" tIns="45698" rIns="91396" bIns="45698" rtlCol="0" anchor="ctr"/>
          <a:lstStyle/>
          <a:p>
            <a:pPr algn="ctr"/>
            <a:r>
              <a:rPr lang="ru-RU" sz="1400" b="1" dirty="0"/>
              <a:t>1</a:t>
            </a:r>
          </a:p>
        </p:txBody>
      </p:sp>
      <p:sp>
        <p:nvSpPr>
          <p:cNvPr id="106" name="Овал 105"/>
          <p:cNvSpPr/>
          <p:nvPr/>
        </p:nvSpPr>
        <p:spPr>
          <a:xfrm>
            <a:off x="5214942" y="2143116"/>
            <a:ext cx="214314" cy="214314"/>
          </a:xfrm>
          <a:prstGeom prst="ellipse">
            <a:avLst/>
          </a:prstGeom>
          <a:solidFill>
            <a:srgbClr val="00B0F0"/>
          </a:solidFill>
          <a:ln w="254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396" tIns="45698" rIns="91396" bIns="45698" rtlCol="0" anchor="ctr"/>
          <a:lstStyle/>
          <a:p>
            <a:pPr algn="ctr"/>
            <a:r>
              <a:rPr lang="ru-RU" sz="1400" b="1" dirty="0"/>
              <a:t>0</a:t>
            </a:r>
          </a:p>
        </p:txBody>
      </p:sp>
      <p:sp>
        <p:nvSpPr>
          <p:cNvPr id="107" name="Овал 106"/>
          <p:cNvSpPr/>
          <p:nvPr/>
        </p:nvSpPr>
        <p:spPr>
          <a:xfrm>
            <a:off x="5214942" y="2500306"/>
            <a:ext cx="214314" cy="214314"/>
          </a:xfrm>
          <a:prstGeom prst="ellipse">
            <a:avLst/>
          </a:prstGeom>
          <a:solidFill>
            <a:srgbClr val="00B0F0"/>
          </a:solidFill>
          <a:ln w="254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396" tIns="45698" rIns="91396" bIns="45698" rtlCol="0" anchor="ctr"/>
          <a:lstStyle/>
          <a:p>
            <a:pPr algn="ctr"/>
            <a:r>
              <a:rPr lang="ru-RU" sz="1400" b="1" dirty="0"/>
              <a:t>6</a:t>
            </a:r>
          </a:p>
        </p:txBody>
      </p:sp>
      <p:sp>
        <p:nvSpPr>
          <p:cNvPr id="108" name="Овал 107"/>
          <p:cNvSpPr/>
          <p:nvPr/>
        </p:nvSpPr>
        <p:spPr>
          <a:xfrm>
            <a:off x="5500694" y="928670"/>
            <a:ext cx="357190" cy="357190"/>
          </a:xfrm>
          <a:prstGeom prst="ellipse">
            <a:avLst/>
          </a:prstGeom>
          <a:solidFill>
            <a:srgbClr val="00B0F0"/>
          </a:solidFill>
          <a:ln w="254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91396" tIns="45698" rIns="91396" bIns="45698" rtlCol="0" anchor="ctr"/>
          <a:lstStyle/>
          <a:p>
            <a:pPr algn="ctr"/>
            <a:r>
              <a:rPr lang="ru-RU" b="1" dirty="0"/>
              <a:t>7</a:t>
            </a:r>
          </a:p>
        </p:txBody>
      </p:sp>
      <p:sp>
        <p:nvSpPr>
          <p:cNvPr id="110" name="Овал 109"/>
          <p:cNvSpPr/>
          <p:nvPr/>
        </p:nvSpPr>
        <p:spPr>
          <a:xfrm>
            <a:off x="8001024" y="1500174"/>
            <a:ext cx="214314" cy="214314"/>
          </a:xfrm>
          <a:prstGeom prst="ellipse">
            <a:avLst/>
          </a:prstGeom>
          <a:solidFill>
            <a:srgbClr val="3366FF"/>
          </a:solidFill>
          <a:ln w="254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396" tIns="45698" rIns="91396" bIns="45698" rtlCol="0" anchor="ctr"/>
          <a:lstStyle/>
          <a:p>
            <a:pPr algn="ctr"/>
            <a:r>
              <a:rPr lang="ru-RU" sz="1400" b="1" dirty="0"/>
              <a:t>3</a:t>
            </a:r>
          </a:p>
        </p:txBody>
      </p:sp>
      <p:sp>
        <p:nvSpPr>
          <p:cNvPr id="111" name="Овал 110"/>
          <p:cNvSpPr/>
          <p:nvPr/>
        </p:nvSpPr>
        <p:spPr>
          <a:xfrm>
            <a:off x="8286776" y="928670"/>
            <a:ext cx="357190" cy="357190"/>
          </a:xfrm>
          <a:prstGeom prst="ellipse">
            <a:avLst/>
          </a:prstGeom>
          <a:solidFill>
            <a:srgbClr val="3366FF"/>
          </a:solidFill>
          <a:ln w="254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91396" tIns="45698" rIns="91396" bIns="45698" rtlCol="0" anchor="ctr"/>
          <a:lstStyle/>
          <a:p>
            <a:pPr algn="ctr"/>
            <a:r>
              <a:rPr lang="ru-RU" b="1" dirty="0"/>
              <a:t>5</a:t>
            </a:r>
          </a:p>
        </p:txBody>
      </p:sp>
      <p:sp>
        <p:nvSpPr>
          <p:cNvPr id="112" name="Прямоугольник 111"/>
          <p:cNvSpPr/>
          <p:nvPr/>
        </p:nvSpPr>
        <p:spPr>
          <a:xfrm>
            <a:off x="6000760" y="1714488"/>
            <a:ext cx="271464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900" b="1" dirty="0"/>
              <a:t>Участие субъектов не предусмотрено:</a:t>
            </a:r>
          </a:p>
          <a:p>
            <a:r>
              <a:rPr lang="ru-RU" sz="900" dirty="0"/>
              <a:t>Развитие научной и научно-производственной кооперации</a:t>
            </a:r>
          </a:p>
          <a:p>
            <a:r>
              <a:rPr lang="ru-RU" sz="900" dirty="0"/>
              <a:t>Развитие передовой инфраструктуры для проведения исследований и разработок в Российской Федерации</a:t>
            </a:r>
          </a:p>
          <a:p>
            <a:r>
              <a:rPr lang="ru-RU" sz="900" dirty="0"/>
              <a:t>Развитие кадрового потенциала в сфере исследований и разработок</a:t>
            </a:r>
          </a:p>
        </p:txBody>
      </p:sp>
      <p:sp>
        <p:nvSpPr>
          <p:cNvPr id="113" name="Прямоугольник 112"/>
          <p:cNvSpPr/>
          <p:nvPr/>
        </p:nvSpPr>
        <p:spPr>
          <a:xfrm>
            <a:off x="6000760" y="3571876"/>
            <a:ext cx="271464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900" b="1" dirty="0"/>
              <a:t>Участие субъектов не предусмотрено:</a:t>
            </a:r>
          </a:p>
          <a:p>
            <a:r>
              <a:rPr lang="ru-RU" sz="900" dirty="0"/>
              <a:t>Нормативное регулирование цифровой среды</a:t>
            </a:r>
          </a:p>
        </p:txBody>
      </p:sp>
      <p:sp>
        <p:nvSpPr>
          <p:cNvPr id="114" name="Прямоугольник 113"/>
          <p:cNvSpPr/>
          <p:nvPr/>
        </p:nvSpPr>
        <p:spPr>
          <a:xfrm>
            <a:off x="6000760" y="4572008"/>
            <a:ext cx="271464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900" b="1" dirty="0"/>
              <a:t>Участие субъектов не предусмотрено:</a:t>
            </a:r>
          </a:p>
          <a:p>
            <a:r>
              <a:rPr lang="ru-RU" sz="900" dirty="0"/>
              <a:t>Логистика международной торговли</a:t>
            </a:r>
          </a:p>
        </p:txBody>
      </p:sp>
      <p:sp>
        <p:nvSpPr>
          <p:cNvPr id="115" name="Овал 114"/>
          <p:cNvSpPr/>
          <p:nvPr/>
        </p:nvSpPr>
        <p:spPr>
          <a:xfrm>
            <a:off x="8001024" y="3000372"/>
            <a:ext cx="214314" cy="214314"/>
          </a:xfrm>
          <a:prstGeom prst="ellipse">
            <a:avLst/>
          </a:prstGeom>
          <a:solidFill>
            <a:srgbClr val="3366FF"/>
          </a:solidFill>
          <a:ln w="254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396" tIns="45698" rIns="91396" bIns="45698" rtlCol="0" anchor="ctr"/>
          <a:lstStyle/>
          <a:p>
            <a:pPr algn="ctr"/>
            <a:r>
              <a:rPr lang="ru-RU" sz="1400" b="1" dirty="0"/>
              <a:t>0</a:t>
            </a:r>
          </a:p>
        </p:txBody>
      </p:sp>
      <p:sp>
        <p:nvSpPr>
          <p:cNvPr id="116" name="Овал 115"/>
          <p:cNvSpPr/>
          <p:nvPr/>
        </p:nvSpPr>
        <p:spPr>
          <a:xfrm>
            <a:off x="8001024" y="3357562"/>
            <a:ext cx="214314" cy="214314"/>
          </a:xfrm>
          <a:prstGeom prst="ellipse">
            <a:avLst/>
          </a:prstGeom>
          <a:solidFill>
            <a:srgbClr val="3366FF"/>
          </a:solidFill>
          <a:ln w="254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396" tIns="45698" rIns="91396" bIns="45698" rtlCol="0" anchor="ctr"/>
          <a:lstStyle/>
          <a:p>
            <a:pPr algn="ctr"/>
            <a:r>
              <a:rPr lang="ru-RU" sz="1400" b="1" dirty="0"/>
              <a:t>1</a:t>
            </a:r>
          </a:p>
        </p:txBody>
      </p:sp>
      <p:sp>
        <p:nvSpPr>
          <p:cNvPr id="117" name="Овал 116"/>
          <p:cNvSpPr/>
          <p:nvPr/>
        </p:nvSpPr>
        <p:spPr>
          <a:xfrm>
            <a:off x="8001024" y="4000504"/>
            <a:ext cx="214314" cy="214314"/>
          </a:xfrm>
          <a:prstGeom prst="ellipse">
            <a:avLst/>
          </a:prstGeom>
          <a:solidFill>
            <a:srgbClr val="3366FF"/>
          </a:solidFill>
          <a:ln w="254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396" tIns="45698" rIns="91396" bIns="45698" rtlCol="0" anchor="ctr"/>
          <a:lstStyle/>
          <a:p>
            <a:pPr algn="ctr"/>
            <a:r>
              <a:rPr lang="ru-RU" sz="1400" b="1" dirty="0"/>
              <a:t>0</a:t>
            </a:r>
          </a:p>
        </p:txBody>
      </p:sp>
      <p:sp>
        <p:nvSpPr>
          <p:cNvPr id="118" name="Овал 117"/>
          <p:cNvSpPr/>
          <p:nvPr/>
        </p:nvSpPr>
        <p:spPr>
          <a:xfrm>
            <a:off x="8001024" y="4357694"/>
            <a:ext cx="214314" cy="214314"/>
          </a:xfrm>
          <a:prstGeom prst="ellipse">
            <a:avLst/>
          </a:prstGeom>
          <a:solidFill>
            <a:srgbClr val="3366FF"/>
          </a:solidFill>
          <a:ln w="254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396" tIns="45698" rIns="91396" bIns="45698" rtlCol="0" anchor="ctr"/>
          <a:lstStyle/>
          <a:p>
            <a:pPr algn="ctr"/>
            <a:r>
              <a:rPr lang="ru-RU" sz="1400" b="1" dirty="0"/>
              <a:t>1</a:t>
            </a:r>
          </a:p>
        </p:txBody>
      </p:sp>
      <p:sp>
        <p:nvSpPr>
          <p:cNvPr id="119" name="Прямоугольник 118"/>
          <p:cNvSpPr/>
          <p:nvPr/>
        </p:nvSpPr>
        <p:spPr>
          <a:xfrm>
            <a:off x="428596" y="285728"/>
            <a:ext cx="8286808" cy="500066"/>
          </a:xfrm>
          <a:prstGeom prst="rect">
            <a:avLst/>
          </a:prstGeom>
          <a:solidFill>
            <a:srgbClr val="FF0000"/>
          </a:solidFill>
          <a:ln w="254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396" tIns="45698" rIns="91396" bIns="45698" rtlCol="0" anchor="ctr"/>
          <a:lstStyle/>
          <a:p>
            <a:pPr algn="ctr">
              <a:lnSpc>
                <a:spcPct val="80000"/>
              </a:lnSpc>
            </a:pPr>
            <a:r>
              <a:rPr lang="ru-RU" sz="1200" b="1" dirty="0"/>
              <a:t>ФЕДЕРАЛЬНЫЕ ПРОЕКТЫ,</a:t>
            </a:r>
          </a:p>
          <a:p>
            <a:pPr algn="ctr">
              <a:lnSpc>
                <a:spcPct val="80000"/>
              </a:lnSpc>
            </a:pPr>
            <a:r>
              <a:rPr lang="ru-RU" sz="1200" b="1" dirty="0"/>
              <a:t>в отношении которых не разработаны региональные составляющие</a:t>
            </a:r>
          </a:p>
        </p:txBody>
      </p:sp>
      <p:sp>
        <p:nvSpPr>
          <p:cNvPr id="120" name="Овал 119"/>
          <p:cNvSpPr/>
          <p:nvPr/>
        </p:nvSpPr>
        <p:spPr>
          <a:xfrm>
            <a:off x="8286776" y="357166"/>
            <a:ext cx="357190" cy="357190"/>
          </a:xfrm>
          <a:prstGeom prst="ellipse">
            <a:avLst/>
          </a:prstGeom>
          <a:solidFill>
            <a:srgbClr val="FF0000"/>
          </a:solidFill>
          <a:ln w="254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91396" tIns="45698" rIns="91396" bIns="45698" rtlCol="0" anchor="ctr"/>
          <a:lstStyle/>
          <a:p>
            <a:pPr algn="ctr"/>
            <a:r>
              <a:rPr lang="ru-RU" b="1" dirty="0"/>
              <a:t>15</a:t>
            </a:r>
          </a:p>
        </p:txBody>
      </p:sp>
      <p:sp>
        <p:nvSpPr>
          <p:cNvPr id="45" name="Прямоугольник 44"/>
          <p:cNvSpPr/>
          <p:nvPr/>
        </p:nvSpPr>
        <p:spPr>
          <a:xfrm>
            <a:off x="778648" y="4714884"/>
            <a:ext cx="2357454" cy="28575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396" tIns="45698" rIns="91396" bIns="45698" rtlCol="0" anchor="ctr" anchorCtr="0"/>
          <a:lstStyle/>
          <a:p>
            <a:pPr>
              <a:lnSpc>
                <a:spcPct val="80000"/>
              </a:lnSpc>
            </a:pPr>
            <a:r>
              <a:rPr lang="ru-RU" sz="1000" b="1" dirty="0">
                <a:solidFill>
                  <a:schemeClr val="tx1"/>
                </a:solidFill>
              </a:rPr>
              <a:t>Чистая страна</a:t>
            </a:r>
          </a:p>
        </p:txBody>
      </p:sp>
      <p:sp>
        <p:nvSpPr>
          <p:cNvPr id="46" name="Прямоугольник 45"/>
          <p:cNvSpPr/>
          <p:nvPr/>
        </p:nvSpPr>
        <p:spPr>
          <a:xfrm>
            <a:off x="785786" y="5572140"/>
            <a:ext cx="2357454" cy="28575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396" tIns="45698" rIns="91396" bIns="45698" rtlCol="0" anchor="ctr" anchorCtr="0"/>
          <a:lstStyle/>
          <a:p>
            <a:pPr>
              <a:lnSpc>
                <a:spcPct val="80000"/>
              </a:lnSpc>
            </a:pPr>
            <a:r>
              <a:rPr lang="ru-RU" sz="1000" b="1" dirty="0">
                <a:solidFill>
                  <a:schemeClr val="tx1"/>
                </a:solidFill>
              </a:rPr>
              <a:t>Сохранение уникальных водных объектов</a:t>
            </a:r>
          </a:p>
        </p:txBody>
      </p:sp>
      <p:pic>
        <p:nvPicPr>
          <p:cNvPr id="47" name="Picture 2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421458" y="4716236"/>
            <a:ext cx="284400" cy="28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8" name="Picture 9"/>
          <p:cNvPicPr>
            <a:picLocks noChangeAspect="1" noChangeArrowheads="1"/>
          </p:cNvPicPr>
          <p:nvPr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421458" y="5573492"/>
            <a:ext cx="292890" cy="28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2" name="Левая фигурная скобка 51"/>
          <p:cNvSpPr/>
          <p:nvPr/>
        </p:nvSpPr>
        <p:spPr>
          <a:xfrm>
            <a:off x="3143240" y="4286256"/>
            <a:ext cx="71438" cy="357190"/>
          </a:xfrm>
          <a:prstGeom prst="leftBrace">
            <a:avLst>
              <a:gd name="adj1" fmla="val 51666"/>
              <a:gd name="adj2" fmla="val 50000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54" name="Shape 53"/>
          <p:cNvCxnSpPr>
            <a:stCxn id="52" idx="1"/>
            <a:endCxn id="45" idx="0"/>
          </p:cNvCxnSpPr>
          <p:nvPr/>
        </p:nvCxnSpPr>
        <p:spPr>
          <a:xfrm rot="10800000" flipV="1">
            <a:off x="1957376" y="4464850"/>
            <a:ext cx="1185865" cy="250033"/>
          </a:xfrm>
          <a:prstGeom prst="bentConnector2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9" name="Прямоугольник 58"/>
          <p:cNvSpPr/>
          <p:nvPr/>
        </p:nvSpPr>
        <p:spPr>
          <a:xfrm>
            <a:off x="785786" y="4889564"/>
            <a:ext cx="257176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900" dirty="0"/>
              <a:t>Запланировано вхождение в проект в 2020 году с мероприятием по ликвидации цеха ртутного производства ОАО «</a:t>
            </a:r>
            <a:r>
              <a:rPr lang="ru-RU" sz="900" dirty="0" err="1"/>
              <a:t>Усольехимпром</a:t>
            </a:r>
            <a:r>
              <a:rPr lang="ru-RU" sz="900" dirty="0"/>
              <a:t>»</a:t>
            </a:r>
            <a:br>
              <a:rPr lang="ru-RU" sz="900" dirty="0"/>
            </a:br>
            <a:r>
              <a:rPr lang="ru-RU" sz="900" dirty="0"/>
              <a:t>на 1,257 млрд рублей</a:t>
            </a:r>
          </a:p>
        </p:txBody>
      </p:sp>
      <p:sp>
        <p:nvSpPr>
          <p:cNvPr id="62" name="Прямоугольник 61"/>
          <p:cNvSpPr/>
          <p:nvPr/>
        </p:nvSpPr>
        <p:spPr>
          <a:xfrm>
            <a:off x="785786" y="5786454"/>
            <a:ext cx="2571768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900" dirty="0"/>
              <a:t>Готовятся предложения по вхождению в проект</a:t>
            </a:r>
          </a:p>
        </p:txBody>
      </p:sp>
    </p:spTree>
    <p:extLst>
      <p:ext uri="{BB962C8B-B14F-4D97-AF65-F5344CB8AC3E}">
        <p14:creationId xmlns:p14="http://schemas.microsoft.com/office/powerpoint/2010/main" val="285643319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88640"/>
            <a:ext cx="7772400" cy="1132215"/>
          </a:xfrm>
        </p:spPr>
        <p:txBody>
          <a:bodyPr>
            <a:normAutofit fontScale="90000"/>
          </a:bodyPr>
          <a:lstStyle/>
          <a:p>
            <a:r>
              <a:rPr lang="ru-RU" b="1" dirty="0">
                <a:solidFill>
                  <a:srgbClr val="002060"/>
                </a:solidFill>
              </a:rPr>
              <a:t>НАЦИОНАЛЬНЫЕ ПРОЕКТЫ:</a:t>
            </a:r>
            <a:r>
              <a:rPr lang="ru-RU" b="1" dirty="0"/>
              <a:t/>
            </a:r>
            <a:br>
              <a:rPr lang="ru-RU" b="1" dirty="0"/>
            </a:br>
            <a:r>
              <a:rPr lang="ru-RU" sz="2700" b="1" dirty="0">
                <a:solidFill>
                  <a:srgbClr val="00B0F0"/>
                </a:solidFill>
              </a:rPr>
              <a:t>РЕАЛИЗАЦИЯ НА ТЕРРИТОРИИ ИРКУТСКОЙ ОБЛАСТИ</a:t>
            </a:r>
            <a:endParaRPr lang="ru-RU" dirty="0">
              <a:solidFill>
                <a:srgbClr val="00B0F0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2412598"/>
            <a:ext cx="9144000" cy="44454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Заголовок 1"/>
          <p:cNvSpPr txBox="1">
            <a:spLocks/>
          </p:cNvSpPr>
          <p:nvPr/>
        </p:nvSpPr>
        <p:spPr>
          <a:xfrm>
            <a:off x="1259632" y="1266650"/>
            <a:ext cx="7772400" cy="113221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endParaRPr lang="ru-RU" sz="1800" dirty="0">
              <a:solidFill>
                <a:srgbClr val="00B0F0"/>
              </a:solidFill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2577</TotalTime>
  <Words>771</Words>
  <Application>Microsoft Office PowerPoint</Application>
  <PresentationFormat>Экран (4:3)</PresentationFormat>
  <Paragraphs>342</Paragraphs>
  <Slides>6</Slides>
  <Notes>2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9" baseType="lpstr">
      <vt:lpstr>Arial</vt:lpstr>
      <vt:lpstr>Calibri</vt:lpstr>
      <vt:lpstr>Тема Office</vt:lpstr>
      <vt:lpstr>НАЦИОНАЛЬНЫЕ ПРОЕКТЫ: РЕАЛИЗАЦИЯ НА ТЕРРИТОРИИ ИРКУТСКОЙ ОБЛАСТИ</vt:lpstr>
      <vt:lpstr>Презентация PowerPoint</vt:lpstr>
      <vt:lpstr>Презентация PowerPoint</vt:lpstr>
      <vt:lpstr>Презентация PowerPoint</vt:lpstr>
      <vt:lpstr>Презентация PowerPoint</vt:lpstr>
      <vt:lpstr>НАЦИОНАЛЬНЫЕ ПРОЕКТЫ: РЕАЛИЗАЦИЯ НА ТЕРРИТОРИИ ИРКУТСКОЙ ОБЛАСТИ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Виктор Теленкевич</dc:creator>
  <cp:lastModifiedBy>Сергей Олегович Игнатов</cp:lastModifiedBy>
  <cp:revision>311</cp:revision>
  <cp:lastPrinted>2019-12-23T03:09:20Z</cp:lastPrinted>
  <dcterms:created xsi:type="dcterms:W3CDTF">2019-03-19T05:40:34Z</dcterms:created>
  <dcterms:modified xsi:type="dcterms:W3CDTF">2020-01-13T09:38:20Z</dcterms:modified>
</cp:coreProperties>
</file>