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76" r:id="rId2"/>
    <p:sldId id="331" r:id="rId3"/>
    <p:sldId id="332" r:id="rId4"/>
    <p:sldId id="345" r:id="rId5"/>
    <p:sldId id="333" r:id="rId6"/>
    <p:sldId id="334" r:id="rId7"/>
    <p:sldId id="337" r:id="rId8"/>
    <p:sldId id="338" r:id="rId9"/>
    <p:sldId id="339" r:id="rId10"/>
    <p:sldId id="341" r:id="rId11"/>
    <p:sldId id="342" r:id="rId1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99"/>
    <a:srgbClr val="FFFF66"/>
    <a:srgbClr val="66FFFF"/>
    <a:srgbClr val="CCFFFF"/>
    <a:srgbClr val="00FFFF"/>
    <a:srgbClr val="FFCC66"/>
    <a:srgbClr val="33CCFF"/>
    <a:srgbClr val="00CC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95752" autoAdjust="0"/>
  </p:normalViewPr>
  <p:slideViewPr>
    <p:cSldViewPr>
      <p:cViewPr>
        <p:scale>
          <a:sx n="80" d="100"/>
          <a:sy n="80" d="100"/>
        </p:scale>
        <p:origin x="-2514" y="-8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A380A-DA99-4DC9-B755-9ED98036BCA5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9A29E-D757-4100-A3FC-E6184CBD355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175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07.06.2017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42852"/>
            <a:ext cx="687273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4"/>
          <p:cNvSpPr>
            <a:spLocks noChangeArrowheads="1"/>
          </p:cNvSpPr>
          <p:nvPr/>
        </p:nvSpPr>
        <p:spPr bwMode="auto">
          <a:xfrm>
            <a:off x="1331640" y="116632"/>
            <a:ext cx="707233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Министерство строительства, дорожного хозяйства Иркутской области</a:t>
            </a:r>
          </a:p>
        </p:txBody>
      </p:sp>
      <p:sp>
        <p:nvSpPr>
          <p:cNvPr id="14" name="Прямоугольник 14"/>
          <p:cNvSpPr>
            <a:spLocks noChangeArrowheads="1"/>
          </p:cNvSpPr>
          <p:nvPr/>
        </p:nvSpPr>
        <p:spPr bwMode="auto">
          <a:xfrm>
            <a:off x="3707904" y="3192071"/>
            <a:ext cx="51845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x-none" sz="2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Информация о ходе реализации на территории Иркутской области мероприятий по ликвидации аварийного жилищного фонда</a:t>
            </a:r>
            <a:endParaRPr 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0" y="1071546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 sz="10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2664295" cy="1512168"/>
          </a:xfrm>
          <a:prstGeom prst="rect">
            <a:avLst/>
          </a:prstGeom>
          <a:effectLst>
            <a:outerShdw blurRad="50800" dist="38100" dir="18600000" sx="105000" sy="105000" algn="tl" rotWithShape="0">
              <a:srgbClr val="00009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13176"/>
            <a:ext cx="2808312" cy="1636142"/>
          </a:xfrm>
          <a:prstGeom prst="rect">
            <a:avLst/>
          </a:prstGeom>
          <a:effectLst>
            <a:outerShdw blurRad="50800" dist="38100" dir="18600000" sx="105000" sy="105000" algn="tl" rotWithShape="0">
              <a:srgbClr val="00009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140968"/>
            <a:ext cx="2736304" cy="1656184"/>
          </a:xfrm>
          <a:prstGeom prst="rect">
            <a:avLst/>
          </a:prstGeom>
          <a:effectLst>
            <a:outerShdw blurRad="50800" dist="38100" dir="18600000" sx="105000" sy="105000" algn="tl" rotWithShape="0">
              <a:srgbClr val="000090">
                <a:alpha val="43000"/>
              </a:srgbClr>
            </a:outerShdw>
          </a:effec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42852"/>
            <a:ext cx="687273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4"/>
          <p:cNvSpPr>
            <a:spLocks noChangeArrowheads="1"/>
          </p:cNvSpPr>
          <p:nvPr/>
        </p:nvSpPr>
        <p:spPr bwMode="auto">
          <a:xfrm>
            <a:off x="1187624" y="276037"/>
            <a:ext cx="70723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anchor="ctr">
            <a:spAutoFit/>
          </a:bodyPr>
          <a:lstStyle/>
          <a:p>
            <a:pPr algn="ctr"/>
            <a:r>
              <a:rPr lang="x-none" sz="1600" b="1" smtClean="0"/>
              <a:t>Информация о ходе реализации на территории Иркутской области мероприятий по ликвидации аварийного жилищного фонда</a:t>
            </a:r>
            <a:endParaRPr lang="ru-RU" sz="1600" b="1" dirty="0" smtClean="0"/>
          </a:p>
        </p:txBody>
      </p:sp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0" y="1071546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 sz="1050" dirty="0"/>
          </a:p>
        </p:txBody>
      </p:sp>
      <p:cxnSp>
        <p:nvCxnSpPr>
          <p:cNvPr id="31" name="Прямая соединительная линия 30"/>
          <p:cNvCxnSpPr>
            <a:stCxn id="80" idx="4"/>
          </p:cNvCxnSpPr>
          <p:nvPr/>
        </p:nvCxnSpPr>
        <p:spPr>
          <a:xfrm flipV="1">
            <a:off x="899592" y="1913819"/>
            <a:ext cx="0" cy="101195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5" name="Скругленный прямоугольник 34"/>
          <p:cNvSpPr/>
          <p:nvPr/>
        </p:nvSpPr>
        <p:spPr>
          <a:xfrm>
            <a:off x="1043608" y="1416623"/>
            <a:ext cx="2160240" cy="100811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ru-RU" sz="1400" b="1" dirty="0">
                <a:solidFill>
                  <a:schemeClr val="tx1"/>
                </a:solidFill>
              </a:rPr>
              <a:t>Объем АЖФ </a:t>
            </a:r>
          </a:p>
          <a:p>
            <a:pPr algn="r"/>
            <a:r>
              <a:rPr lang="ru-RU" sz="1400" b="1" dirty="0">
                <a:solidFill>
                  <a:schemeClr val="tx1"/>
                </a:solidFill>
              </a:rPr>
              <a:t>который </a:t>
            </a:r>
          </a:p>
          <a:p>
            <a:pPr algn="r"/>
            <a:r>
              <a:rPr lang="ru-RU" sz="1400" b="1" dirty="0">
                <a:solidFill>
                  <a:schemeClr val="tx1"/>
                </a:solidFill>
              </a:rPr>
              <a:t>необходимо </a:t>
            </a:r>
          </a:p>
          <a:p>
            <a:pPr algn="r"/>
            <a:r>
              <a:rPr lang="ru-RU" sz="1400" b="1" dirty="0" smtClean="0">
                <a:solidFill>
                  <a:schemeClr val="tx1"/>
                </a:solidFill>
              </a:rPr>
              <a:t>ликвидировать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251520" y="1268760"/>
            <a:ext cx="1368152" cy="1227983"/>
          </a:xfrm>
          <a:prstGeom prst="ellipse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/>
          </a:p>
        </p:txBody>
      </p:sp>
      <p:sp>
        <p:nvSpPr>
          <p:cNvPr id="37" name="Прямоугольник 14"/>
          <p:cNvSpPr>
            <a:spLocks noChangeArrowheads="1"/>
          </p:cNvSpPr>
          <p:nvPr/>
        </p:nvSpPr>
        <p:spPr bwMode="auto">
          <a:xfrm>
            <a:off x="323528" y="1491461"/>
            <a:ext cx="1224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/>
            <a:r>
              <a:rPr lang="en-US" sz="3000" b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54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7" name="Прямая соединительная линия 56"/>
          <p:cNvCxnSpPr>
            <a:stCxn id="77" idx="2"/>
          </p:cNvCxnSpPr>
          <p:nvPr/>
        </p:nvCxnSpPr>
        <p:spPr>
          <a:xfrm flipH="1">
            <a:off x="971600" y="2853770"/>
            <a:ext cx="208823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14"/>
          <p:cNvSpPr>
            <a:spLocks noChangeArrowheads="1"/>
          </p:cNvSpPr>
          <p:nvPr/>
        </p:nvSpPr>
        <p:spPr bwMode="auto">
          <a:xfrm>
            <a:off x="899592" y="2530860"/>
            <a:ext cx="2304256" cy="25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В котором поживают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тыс. чел.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3059832" y="2781762"/>
            <a:ext cx="144016" cy="144016"/>
          </a:xfrm>
          <a:prstGeom prst="ellipse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dk1"/>
              </a:solidFill>
            </a:endParaRPr>
          </a:p>
        </p:txBody>
      </p:sp>
      <p:sp>
        <p:nvSpPr>
          <p:cNvPr id="80" name="Овал 79"/>
          <p:cNvSpPr/>
          <p:nvPr/>
        </p:nvSpPr>
        <p:spPr>
          <a:xfrm>
            <a:off x="827584" y="2781762"/>
            <a:ext cx="144016" cy="144016"/>
          </a:xfrm>
          <a:prstGeom prst="ellipse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chemeClr val="dk1"/>
              </a:solidFill>
            </a:endParaRPr>
          </a:p>
        </p:txBody>
      </p:sp>
      <p:sp>
        <p:nvSpPr>
          <p:cNvPr id="33" name="Прямоугольник 14"/>
          <p:cNvSpPr>
            <a:spLocks noChangeArrowheads="1"/>
          </p:cNvSpPr>
          <p:nvPr/>
        </p:nvSpPr>
        <p:spPr bwMode="auto">
          <a:xfrm>
            <a:off x="323528" y="1964159"/>
            <a:ext cx="1296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тыс.кв. 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8" name="Прямая соединительная линия 127"/>
          <p:cNvCxnSpPr>
            <a:stCxn id="135" idx="4"/>
          </p:cNvCxnSpPr>
          <p:nvPr/>
        </p:nvCxnSpPr>
        <p:spPr>
          <a:xfrm flipV="1">
            <a:off x="899592" y="5729409"/>
            <a:ext cx="0" cy="1011959"/>
          </a:xfrm>
          <a:prstGeom prst="line">
            <a:avLst/>
          </a:prstGeom>
          <a:ln>
            <a:solidFill>
              <a:srgbClr val="0066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9" name="Скругленный прямоугольник 128"/>
          <p:cNvSpPr/>
          <p:nvPr/>
        </p:nvSpPr>
        <p:spPr>
          <a:xfrm>
            <a:off x="1043608" y="5301207"/>
            <a:ext cx="2160240" cy="939117"/>
          </a:xfrm>
          <a:prstGeom prst="roundRect">
            <a:avLst/>
          </a:prstGeom>
          <a:ln>
            <a:solidFill>
              <a:srgbClr val="0066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ru-RU" sz="1400" b="1" dirty="0" smtClean="0">
                <a:solidFill>
                  <a:schemeClr val="tx1"/>
                </a:solidFill>
              </a:rPr>
              <a:t>Необходимо</a:t>
            </a:r>
          </a:p>
          <a:p>
            <a:pPr algn="r"/>
            <a:r>
              <a:rPr lang="ru-RU" sz="1400" b="1" dirty="0" smtClean="0">
                <a:solidFill>
                  <a:schemeClr val="tx1"/>
                </a:solidFill>
              </a:rPr>
              <a:t>расселить АЖФ</a:t>
            </a:r>
          </a:p>
          <a:p>
            <a:pPr algn="r"/>
            <a:r>
              <a:rPr lang="ru-RU" sz="1400" b="1" dirty="0" smtClean="0">
                <a:solidFill>
                  <a:schemeClr val="tx1"/>
                </a:solidFill>
              </a:rPr>
              <a:t>до 01.09.2017 </a:t>
            </a:r>
          </a:p>
        </p:txBody>
      </p:sp>
      <p:sp>
        <p:nvSpPr>
          <p:cNvPr id="130" name="Овал 129"/>
          <p:cNvSpPr/>
          <p:nvPr/>
        </p:nvSpPr>
        <p:spPr>
          <a:xfrm>
            <a:off x="251520" y="5084350"/>
            <a:ext cx="1368152" cy="1227983"/>
          </a:xfrm>
          <a:prstGeom prst="ellips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131" name="Прямоугольник 14"/>
          <p:cNvSpPr>
            <a:spLocks noChangeArrowheads="1"/>
          </p:cNvSpPr>
          <p:nvPr/>
        </p:nvSpPr>
        <p:spPr bwMode="auto">
          <a:xfrm>
            <a:off x="323528" y="5307051"/>
            <a:ext cx="1224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181,8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2" name="Прямая соединительная линия 131"/>
          <p:cNvCxnSpPr>
            <a:stCxn id="134" idx="2"/>
          </p:cNvCxnSpPr>
          <p:nvPr/>
        </p:nvCxnSpPr>
        <p:spPr>
          <a:xfrm flipH="1">
            <a:off x="971600" y="6669360"/>
            <a:ext cx="2088232" cy="0"/>
          </a:xfrm>
          <a:prstGeom prst="lin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Прямоугольник 14"/>
          <p:cNvSpPr>
            <a:spLocks noChangeArrowheads="1"/>
          </p:cNvSpPr>
          <p:nvPr/>
        </p:nvSpPr>
        <p:spPr bwMode="auto">
          <a:xfrm>
            <a:off x="899592" y="6321116"/>
            <a:ext cx="23042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33%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от необходимого объема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4" name="Овал 133"/>
          <p:cNvSpPr/>
          <p:nvPr/>
        </p:nvSpPr>
        <p:spPr>
          <a:xfrm>
            <a:off x="3059832" y="6597352"/>
            <a:ext cx="144016" cy="144016"/>
          </a:xfrm>
          <a:prstGeom prst="ellips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135" name="Овал 134"/>
          <p:cNvSpPr/>
          <p:nvPr/>
        </p:nvSpPr>
        <p:spPr>
          <a:xfrm>
            <a:off x="827584" y="6597352"/>
            <a:ext cx="144016" cy="144016"/>
          </a:xfrm>
          <a:prstGeom prst="ellipse">
            <a:avLst/>
          </a:prstGeom>
          <a:ln w="28575"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cxnSp>
        <p:nvCxnSpPr>
          <p:cNvPr id="137" name="Прямая соединительная линия 136"/>
          <p:cNvCxnSpPr>
            <a:stCxn id="144" idx="4"/>
          </p:cNvCxnSpPr>
          <p:nvPr/>
        </p:nvCxnSpPr>
        <p:spPr>
          <a:xfrm flipV="1">
            <a:off x="899592" y="3857201"/>
            <a:ext cx="0" cy="1011959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8" name="Скругленный прямоугольник 137"/>
          <p:cNvSpPr/>
          <p:nvPr/>
        </p:nvSpPr>
        <p:spPr>
          <a:xfrm>
            <a:off x="1043608" y="3288831"/>
            <a:ext cx="2160240" cy="1008112"/>
          </a:xfrm>
          <a:prstGeom prst="round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r"/>
            <a:r>
              <a:rPr lang="ru-RU" sz="1400" b="1" dirty="0" smtClean="0">
                <a:solidFill>
                  <a:schemeClr val="tx1"/>
                </a:solidFill>
              </a:rPr>
              <a:t>Расселено </a:t>
            </a:r>
          </a:p>
          <a:p>
            <a:pPr algn="r"/>
            <a:r>
              <a:rPr lang="ru-RU" sz="1400" b="1" dirty="0" smtClean="0">
                <a:solidFill>
                  <a:schemeClr val="tx1"/>
                </a:solidFill>
              </a:rPr>
              <a:t>АЖФ по </a:t>
            </a:r>
          </a:p>
          <a:p>
            <a:pPr algn="r"/>
            <a:r>
              <a:rPr lang="ru-RU" sz="1400" b="1" dirty="0" smtClean="0">
                <a:solidFill>
                  <a:schemeClr val="tx1"/>
                </a:solidFill>
              </a:rPr>
              <a:t>состоянию на </a:t>
            </a:r>
          </a:p>
          <a:p>
            <a:pPr algn="r"/>
            <a:r>
              <a:rPr lang="ru-RU" sz="1400" b="1" dirty="0" smtClean="0">
                <a:solidFill>
                  <a:schemeClr val="tx1"/>
                </a:solidFill>
              </a:rPr>
              <a:t>06.06.2017 года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39" name="Овал 138"/>
          <p:cNvSpPr/>
          <p:nvPr/>
        </p:nvSpPr>
        <p:spPr>
          <a:xfrm>
            <a:off x="251520" y="3140968"/>
            <a:ext cx="1368152" cy="1227983"/>
          </a:xfrm>
          <a:prstGeom prst="ellips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140" name="Прямоугольник 14"/>
          <p:cNvSpPr>
            <a:spLocks noChangeArrowheads="1"/>
          </p:cNvSpPr>
          <p:nvPr/>
        </p:nvSpPr>
        <p:spPr bwMode="auto">
          <a:xfrm>
            <a:off x="323528" y="3363669"/>
            <a:ext cx="12241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375,4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1" name="Прямая соединительная линия 140"/>
          <p:cNvCxnSpPr>
            <a:stCxn id="143" idx="2"/>
          </p:cNvCxnSpPr>
          <p:nvPr/>
        </p:nvCxnSpPr>
        <p:spPr>
          <a:xfrm flipH="1">
            <a:off x="971600" y="4797152"/>
            <a:ext cx="2088232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Прямоугольник 14"/>
          <p:cNvSpPr>
            <a:spLocks noChangeArrowheads="1"/>
          </p:cNvSpPr>
          <p:nvPr/>
        </p:nvSpPr>
        <p:spPr bwMode="auto">
          <a:xfrm>
            <a:off x="899592" y="4365104"/>
            <a:ext cx="2304256" cy="403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67%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от необходимого объема, переселено 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21,9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тыс. чел.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" name="Овал 142"/>
          <p:cNvSpPr/>
          <p:nvPr/>
        </p:nvSpPr>
        <p:spPr>
          <a:xfrm>
            <a:off x="3059832" y="4725144"/>
            <a:ext cx="144016" cy="144016"/>
          </a:xfrm>
          <a:prstGeom prst="ellips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144" name="Овал 143"/>
          <p:cNvSpPr/>
          <p:nvPr/>
        </p:nvSpPr>
        <p:spPr>
          <a:xfrm>
            <a:off x="827584" y="4725144"/>
            <a:ext cx="144016" cy="144016"/>
          </a:xfrm>
          <a:prstGeom prst="ellips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dirty="0"/>
          </a:p>
        </p:txBody>
      </p:sp>
      <p:sp>
        <p:nvSpPr>
          <p:cNvPr id="145" name="Прямоугольник 14"/>
          <p:cNvSpPr>
            <a:spLocks noChangeArrowheads="1"/>
          </p:cNvSpPr>
          <p:nvPr/>
        </p:nvSpPr>
        <p:spPr bwMode="auto">
          <a:xfrm>
            <a:off x="323528" y="3836367"/>
            <a:ext cx="1296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тыс.кв. 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" name="Прямоугольник 145"/>
          <p:cNvSpPr/>
          <p:nvPr/>
        </p:nvSpPr>
        <p:spPr>
          <a:xfrm>
            <a:off x="3563888" y="1399124"/>
            <a:ext cx="54726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Расселение аварийного жилищного фонда осуществляется в соответствии с целевыми показателями, установленными распоряжением Правительства Российской Федерации от 26 сентября 2013 года № 1743-р</a:t>
            </a:r>
            <a:endParaRPr lang="ru-RU" sz="1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8" name="Таблица 37"/>
          <p:cNvGraphicFramePr>
            <a:graphicFrameLocks noGrp="1"/>
          </p:cNvGraphicFramePr>
          <p:nvPr/>
        </p:nvGraphicFramePr>
        <p:xfrm>
          <a:off x="3635897" y="2924944"/>
          <a:ext cx="5256585" cy="161503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296143"/>
                <a:gridCol w="1296144"/>
                <a:gridCol w="576064"/>
                <a:gridCol w="576064"/>
                <a:gridCol w="576064"/>
                <a:gridCol w="936106"/>
              </a:tblGrid>
              <a:tr h="4320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Годы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Всего с учетом корректировки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</a:tr>
              <a:tr h="2365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Всего тыс. кв. м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554,0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103,8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138,4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156,3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155,4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</a:tr>
              <a:tr h="473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С участием Фонда 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416,9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94,9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128,4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106,9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86,7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</a:tr>
              <a:tr h="4731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Без участия Фонда 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137,1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cs typeface="Times New Roman" pitchFamily="18" charset="0"/>
                        </a:rPr>
                        <a:t>10,0</a:t>
                      </a:r>
                      <a:endParaRPr lang="ru-RU" sz="10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49,5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68,8</a:t>
                      </a:r>
                      <a:endParaRPr lang="ru-RU" sz="1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" name="Прямоугольник 14"/>
          <p:cNvSpPr>
            <a:spLocks noChangeArrowheads="1"/>
          </p:cNvSpPr>
          <p:nvPr/>
        </p:nvSpPr>
        <p:spPr bwMode="auto">
          <a:xfrm>
            <a:off x="323528" y="5733256"/>
            <a:ext cx="1296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тыс.кв. м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3707904" y="5085184"/>
            <a:ext cx="5184576" cy="1077218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Риски по недостижению целевого показателя до </a:t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сентября 2017 года имеются в отдельных муниципальных образованиях в объеме 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106,2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тыс. кв. м.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трелка вниз 43"/>
          <p:cNvSpPr/>
          <p:nvPr/>
        </p:nvSpPr>
        <p:spPr>
          <a:xfrm rot="16200000">
            <a:off x="4283968" y="1820311"/>
            <a:ext cx="576064" cy="1872208"/>
          </a:xfrm>
          <a:prstGeom prst="downArrow">
            <a:avLst>
              <a:gd name="adj1" fmla="val 50000"/>
              <a:gd name="adj2" fmla="val 59921"/>
            </a:avLst>
          </a:prstGeom>
          <a:gradFill flip="none" rotWithShape="1"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0" scaled="1"/>
            <a:tileRect/>
          </a:gradFill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 rot="16200000">
            <a:off x="4211960" y="4839667"/>
            <a:ext cx="576064" cy="1872208"/>
          </a:xfrm>
          <a:prstGeom prst="downArrow">
            <a:avLst>
              <a:gd name="adj1" fmla="val 50000"/>
              <a:gd name="adj2" fmla="val 59921"/>
            </a:avLst>
          </a:prstGeom>
          <a:ln w="28575"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 rot="16200000">
            <a:off x="4283968" y="3356992"/>
            <a:ext cx="576063" cy="1872208"/>
          </a:xfrm>
          <a:prstGeom prst="downArrow">
            <a:avLst>
              <a:gd name="adj1" fmla="val 50000"/>
              <a:gd name="adj2" fmla="val 59921"/>
            </a:avLst>
          </a:prstGeom>
          <a:ln w="28575"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88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42852"/>
            <a:ext cx="687273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4"/>
          <p:cNvSpPr>
            <a:spLocks noChangeArrowheads="1"/>
          </p:cNvSpPr>
          <p:nvPr/>
        </p:nvSpPr>
        <p:spPr bwMode="auto">
          <a:xfrm>
            <a:off x="1187624" y="276037"/>
            <a:ext cx="70723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anchor="ctr">
            <a:spAutoFit/>
          </a:bodyPr>
          <a:lstStyle/>
          <a:p>
            <a:pPr algn="ctr"/>
            <a:r>
              <a:rPr lang="x-none" sz="1600" b="1" smtClean="0"/>
              <a:t>Информация о ходе реализации на территории Иркутской области мероприятий по ликвидации аварийного жилищного фонда</a:t>
            </a:r>
            <a:endParaRPr lang="ru-RU" sz="1600" b="1" dirty="0" smtClean="0"/>
          </a:p>
        </p:txBody>
      </p:sp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0" y="1071546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 sz="105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51520" y="1196752"/>
            <a:ext cx="43204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Во исполнение Указа на территории Иркутской области реализуется три программы по переселению граждан: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51520" y="2276872"/>
            <a:ext cx="4320480" cy="1055608"/>
          </a:xfrm>
          <a:prstGeom prst="roundRect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Региональная адресная «Переселение граждан, проживающих на территории Иркутской области, из аварийного жилищного фонда, признанного непригодным для проживания, в 2013 – 2017 годах»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51520" y="3789040"/>
            <a:ext cx="4320480" cy="1055608"/>
          </a:xfrm>
          <a:prstGeom prst="roundRec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«Переселение граждан из ветхого и аварийного жилищного фонда Иркутской области» на 2014 – 2020 годы государственной программы Иркутской области «Доступное жилье»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51520" y="5253712"/>
            <a:ext cx="4320480" cy="1055608"/>
          </a:xfrm>
          <a:prstGeom prst="roundRect">
            <a:avLst/>
          </a:prstGeom>
          <a:ln w="38100">
            <a:solidFill>
              <a:srgbClr val="0066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Подпрограмма «Переселение граждан из жилых помещений, расположенных в зоне БАМ» на 2014 – 2020 годы государственной программы «Доступное жилье» 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724128" y="1335251"/>
            <a:ext cx="288032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/>
              <a:t>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Риски по </a:t>
            </a:r>
            <a:r>
              <a:rPr lang="ru-RU" sz="1400" b="1" i="1" dirty="0" err="1" smtClean="0">
                <a:latin typeface="Times New Roman" pitchFamily="18" charset="0"/>
                <a:cs typeface="Times New Roman" pitchFamily="18" charset="0"/>
              </a:rPr>
              <a:t>недостижению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Указа № 600 имеются в следующих муниципальных образованиях</a:t>
            </a:r>
            <a:endParaRPr lang="ru-RU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172508"/>
              </p:ext>
            </p:extLst>
          </p:nvPr>
        </p:nvGraphicFramePr>
        <p:xfrm>
          <a:off x="5868144" y="2452372"/>
          <a:ext cx="2592288" cy="736092"/>
        </p:xfrm>
        <a:graphic>
          <a:graphicData uri="http://schemas.openxmlformats.org/drawingml/2006/table">
            <a:tbl>
              <a:tblPr/>
              <a:tblGrid>
                <a:gridCol w="2592288"/>
              </a:tblGrid>
              <a:tr h="2373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г. Братск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373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рп</a:t>
                      </a:r>
                      <a:r>
                        <a:rPr kumimoji="0"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. Магистральный</a:t>
                      </a:r>
                      <a:endParaRPr kumimoji="0" lang="ru-RU" sz="14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373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г. Усть-Илимск</a:t>
                      </a:r>
                      <a:endParaRPr kumimoji="0" lang="ru-RU" sz="14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Таблица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256140"/>
              </p:ext>
            </p:extLst>
          </p:nvPr>
        </p:nvGraphicFramePr>
        <p:xfrm>
          <a:off x="5868144" y="3573017"/>
          <a:ext cx="2592288" cy="1717548"/>
        </p:xfrm>
        <a:graphic>
          <a:graphicData uri="http://schemas.openxmlformats.org/drawingml/2006/table">
            <a:tbl>
              <a:tblPr/>
              <a:tblGrid>
                <a:gridCol w="2592288"/>
              </a:tblGrid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Бодайбинское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МО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Артемовское МО</a:t>
                      </a:r>
                      <a:endParaRPr kumimoji="0" lang="ru-RU" sz="14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Тайшетское</a:t>
                      </a:r>
                      <a:r>
                        <a:rPr kumimoji="0"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МО</a:t>
                      </a:r>
                      <a:endParaRPr kumimoji="0" lang="ru-RU" sz="14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Усть-Удинское</a:t>
                      </a:r>
                      <a:r>
                        <a:rPr kumimoji="0"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МО</a:t>
                      </a:r>
                      <a:endParaRPr kumimoji="0" lang="ru-RU" sz="14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Среднемуское</a:t>
                      </a:r>
                      <a:r>
                        <a:rPr kumimoji="0"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МО</a:t>
                      </a:r>
                      <a:endParaRPr kumimoji="0" lang="ru-RU" sz="14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Новомальтинское</a:t>
                      </a:r>
                      <a:r>
                        <a:rPr kumimoji="0"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МО</a:t>
                      </a:r>
                      <a:endParaRPr kumimoji="0" lang="ru-RU" sz="14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Еланцинское</a:t>
                      </a:r>
                      <a:r>
                        <a:rPr kumimoji="0"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 МО</a:t>
                      </a:r>
                      <a:endParaRPr kumimoji="0" lang="ru-RU" sz="14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" name="Таблица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790033"/>
              </p:ext>
            </p:extLst>
          </p:nvPr>
        </p:nvGraphicFramePr>
        <p:xfrm>
          <a:off x="5868144" y="5567696"/>
          <a:ext cx="2592288" cy="490728"/>
        </p:xfrm>
        <a:graphic>
          <a:graphicData uri="http://schemas.openxmlformats.org/drawingml/2006/table">
            <a:tbl>
              <a:tblPr/>
              <a:tblGrid>
                <a:gridCol w="2592288"/>
              </a:tblGrid>
              <a:tr h="2373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рп</a:t>
                      </a:r>
                      <a:r>
                        <a:rPr kumimoji="0"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. Магистральный</a:t>
                      </a:r>
                      <a:endParaRPr kumimoji="0" lang="ru-RU" sz="14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99"/>
                    </a:solidFill>
                  </a:tcPr>
                </a:tc>
              </a:tr>
              <a:tr h="2373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+mn-cs"/>
                        </a:rPr>
                        <a:t>п. Улькан</a:t>
                      </a:r>
                      <a:endParaRPr kumimoji="0" lang="ru-RU" sz="1400" kern="12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6348" marR="6634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082" y="109079"/>
            <a:ext cx="687273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4"/>
          <p:cNvSpPr>
            <a:spLocks noChangeArrowheads="1"/>
          </p:cNvSpPr>
          <p:nvPr/>
        </p:nvSpPr>
        <p:spPr bwMode="auto">
          <a:xfrm>
            <a:off x="1204105" y="242264"/>
            <a:ext cx="70723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 wrap="square" anchor="ctr">
            <a:spAutoFit/>
          </a:bodyPr>
          <a:lstStyle/>
          <a:p>
            <a:pPr algn="ctr"/>
            <a:r>
              <a:rPr lang="x-none" sz="1600" b="1" smtClean="0"/>
              <a:t>Информация о ходе реализации на территории Иркутской области мероприятий по ликвидации аварийного жилищного фонда</a:t>
            </a:r>
            <a:endParaRPr lang="ru-RU" sz="1600" b="1" dirty="0" smtClean="0"/>
          </a:p>
        </p:txBody>
      </p:sp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16481" y="1037773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 sz="105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506793"/>
              </p:ext>
            </p:extLst>
          </p:nvPr>
        </p:nvGraphicFramePr>
        <p:xfrm>
          <a:off x="4729469" y="1700808"/>
          <a:ext cx="4008194" cy="4667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7954"/>
                <a:gridCol w="648072"/>
                <a:gridCol w="648072"/>
                <a:gridCol w="864096"/>
              </a:tblGrid>
              <a:tr h="466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Районы Иркутской области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b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(тыс. кв. м)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на 06-06-17</a:t>
                      </a:r>
                      <a:b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(тыс. кв. м)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выполнения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628010"/>
              </p:ext>
            </p:extLst>
          </p:nvPr>
        </p:nvGraphicFramePr>
        <p:xfrm>
          <a:off x="107504" y="1844824"/>
          <a:ext cx="4392488" cy="2914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4654"/>
                <a:gridCol w="829642"/>
                <a:gridCol w="1008112"/>
                <a:gridCol w="720080"/>
              </a:tblGrid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 Черемхово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 Иркутск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Шелеховский </a:t>
                      </a:r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район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 Зима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Слюдянский мун. район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 Усолье-Сибирское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 Свирск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Нижнеудинский мун. район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Жигаловский мун. район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Черемховский мун. район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 Ангарск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Поселок Залари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Эхирит-Булагатский мун. район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Качугский мун. район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704001"/>
              </p:ext>
            </p:extLst>
          </p:nvPr>
        </p:nvGraphicFramePr>
        <p:xfrm>
          <a:off x="107504" y="1196752"/>
          <a:ext cx="4392488" cy="666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0532"/>
                <a:gridCol w="864096"/>
                <a:gridCol w="987780"/>
                <a:gridCol w="720080"/>
              </a:tblGrid>
              <a:tr h="46672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Районы Иркутской области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br>
                        <a:rPr lang="ru-RU" sz="10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(тыс. кв. м)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на 06-06-17</a:t>
                      </a:r>
                      <a:br>
                        <a:rPr lang="ru-RU" sz="10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0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(тыс. кв. м)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выполнения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C0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по Иркутской области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551,45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375,40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68%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802896"/>
              </p:ext>
            </p:extLst>
          </p:nvPr>
        </p:nvGraphicFramePr>
        <p:xfrm>
          <a:off x="4740270" y="2276872"/>
          <a:ext cx="4008194" cy="22002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47954"/>
                <a:gridCol w="648072"/>
                <a:gridCol w="648072"/>
                <a:gridCol w="864096"/>
              </a:tblGrid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 Усть-Кут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Нижнеилимский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район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 Усть-Илимск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Осинский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район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Киренский </a:t>
                      </a:r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район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Нукутский мун. район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Иркутский мун. район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 Тулун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Братский мун. район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Чунский мун. район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Боханский мун. район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204379"/>
              </p:ext>
            </p:extLst>
          </p:nvPr>
        </p:nvGraphicFramePr>
        <p:xfrm>
          <a:off x="4774043" y="4581128"/>
          <a:ext cx="4049979" cy="1533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7731"/>
                <a:gridCol w="576064"/>
                <a:gridCol w="720080"/>
                <a:gridCol w="936104"/>
              </a:tblGrid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Город Братск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Казачинско-Ленский </a:t>
                      </a:r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район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Бодайбинский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район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27,7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11,2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Тайшетский </a:t>
                      </a:r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район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Усть-Удинский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район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Усольский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район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11%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Ольхонский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</a:t>
                      </a:r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район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748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42852"/>
            <a:ext cx="687273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0" y="1085570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 sz="1050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246397" y="1196752"/>
            <a:ext cx="4608512" cy="31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г.Шелехов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14"/>
          <p:cNvSpPr>
            <a:spLocks noChangeArrowheads="1"/>
          </p:cNvSpPr>
          <p:nvPr/>
        </p:nvSpPr>
        <p:spPr bwMode="auto">
          <a:xfrm>
            <a:off x="1187624" y="149731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Constantia" pitchFamily="18" charset="0"/>
              </a:rPr>
              <a:t>Примеры построенных домов в рамках </a:t>
            </a:r>
            <a:r>
              <a:rPr lang="ru-RU" sz="2400" b="1" dirty="0" smtClean="0">
                <a:latin typeface="Constantia" pitchFamily="18" charset="0"/>
                <a:cs typeface="Times New Roman" pitchFamily="18" charset="0"/>
              </a:rPr>
              <a:t>программы во взаимодействии с Фондом ЖКХ</a:t>
            </a:r>
            <a:endParaRPr lang="ru-RU" sz="2400" b="1" dirty="0" smtClean="0">
              <a:latin typeface="Constantia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93" y="1435501"/>
            <a:ext cx="4035593" cy="2538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1435502"/>
            <a:ext cx="4564389" cy="2538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77072"/>
            <a:ext cx="4564389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93" y="4077072"/>
            <a:ext cx="4035593" cy="266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8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42852"/>
            <a:ext cx="687273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0" y="1071546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 sz="1050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204120" y="1084733"/>
            <a:ext cx="4608512" cy="31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г. Шелехов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14"/>
          <p:cNvSpPr>
            <a:spLocks noChangeArrowheads="1"/>
          </p:cNvSpPr>
          <p:nvPr/>
        </p:nvSpPr>
        <p:spPr bwMode="auto">
          <a:xfrm>
            <a:off x="1187624" y="149731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Constantia" pitchFamily="18" charset="0"/>
              </a:rPr>
              <a:t>Примеры построенных домов в рамках </a:t>
            </a:r>
            <a:r>
              <a:rPr lang="ru-RU" sz="2400" b="1" dirty="0" smtClean="0">
                <a:latin typeface="Constantia" pitchFamily="18" charset="0"/>
                <a:cs typeface="Times New Roman" pitchFamily="18" charset="0"/>
              </a:rPr>
              <a:t>программы во взаимодействии с Фондом ЖКХ</a:t>
            </a:r>
            <a:endParaRPr lang="ru-RU" sz="2400" b="1" dirty="0" smtClean="0">
              <a:latin typeface="Constantia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1" y="1342497"/>
            <a:ext cx="4279775" cy="2449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1342497"/>
            <a:ext cx="4104456" cy="2449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861048"/>
            <a:ext cx="4279775" cy="2849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42852"/>
            <a:ext cx="687273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0" y="1071546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 sz="1050" dirty="0"/>
          </a:p>
        </p:txBody>
      </p:sp>
      <p:sp>
        <p:nvSpPr>
          <p:cNvPr id="13" name="Прямоугольник 14"/>
          <p:cNvSpPr>
            <a:spLocks noChangeArrowheads="1"/>
          </p:cNvSpPr>
          <p:nvPr/>
        </p:nvSpPr>
        <p:spPr bwMode="auto">
          <a:xfrm>
            <a:off x="2678014" y="1124744"/>
            <a:ext cx="3787971" cy="31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г. Черемхово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100" y="1461572"/>
            <a:ext cx="3856458" cy="15903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14"/>
          <p:cNvSpPr>
            <a:spLocks noChangeArrowheads="1"/>
          </p:cNvSpPr>
          <p:nvPr/>
        </p:nvSpPr>
        <p:spPr bwMode="auto">
          <a:xfrm>
            <a:off x="1187624" y="149731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Constantia" pitchFamily="18" charset="0"/>
              </a:rPr>
              <a:t>Примеры построенных домов в рамках </a:t>
            </a:r>
            <a:r>
              <a:rPr lang="ru-RU" sz="2400" b="1" dirty="0" smtClean="0">
                <a:latin typeface="Constantia" pitchFamily="18" charset="0"/>
                <a:cs typeface="Times New Roman" pitchFamily="18" charset="0"/>
              </a:rPr>
              <a:t>программы во взаимодействии с Фондом ЖКХ</a:t>
            </a:r>
            <a:endParaRPr lang="ru-RU" sz="2400" b="1" dirty="0" smtClean="0">
              <a:latin typeface="Constant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02" y="3233663"/>
            <a:ext cx="3980258" cy="17075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440215"/>
            <a:ext cx="4248471" cy="15569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33663"/>
            <a:ext cx="4248866" cy="170750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382" y="5139258"/>
            <a:ext cx="4009577" cy="16021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123" y="5139258"/>
            <a:ext cx="4250751" cy="16021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14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42852"/>
            <a:ext cx="687273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0" y="1071546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 sz="1050" dirty="0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2627784" y="1340767"/>
            <a:ext cx="4248472" cy="31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г. Усть-Илимск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237" y="1844823"/>
            <a:ext cx="3351691" cy="19107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14"/>
          <p:cNvSpPr>
            <a:spLocks noChangeArrowheads="1"/>
          </p:cNvSpPr>
          <p:nvPr/>
        </p:nvSpPr>
        <p:spPr bwMode="auto">
          <a:xfrm>
            <a:off x="1187624" y="149731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400" b="1" dirty="0" smtClean="0">
                <a:latin typeface="Constantia" pitchFamily="18" charset="0"/>
              </a:rPr>
              <a:t>Примеры построенных домов в рамках </a:t>
            </a:r>
            <a:r>
              <a:rPr lang="ru-RU" sz="2400" b="1" dirty="0" smtClean="0">
                <a:latin typeface="Constantia" pitchFamily="18" charset="0"/>
                <a:cs typeface="Times New Roman" pitchFamily="18" charset="0"/>
              </a:rPr>
              <a:t>программы во взаимодействии с Фондом ЖКХ</a:t>
            </a:r>
            <a:endParaRPr lang="ru-RU" sz="2400" b="1" dirty="0" smtClean="0">
              <a:latin typeface="Constantia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52" y="4005064"/>
            <a:ext cx="3334676" cy="2413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44822"/>
            <a:ext cx="4200280" cy="19168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005064"/>
            <a:ext cx="4200279" cy="2413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14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42852"/>
            <a:ext cx="687273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0" y="1071546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 sz="105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564" y="1536021"/>
            <a:ext cx="3657404" cy="24898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429282" y="1238562"/>
            <a:ext cx="3600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Новогоромово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Черемховский р-н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14"/>
          <p:cNvSpPr>
            <a:spLocks noChangeArrowheads="1"/>
          </p:cNvSpPr>
          <p:nvPr/>
        </p:nvSpPr>
        <p:spPr bwMode="auto">
          <a:xfrm>
            <a:off x="827584" y="147410"/>
            <a:ext cx="799288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200" b="1" dirty="0" smtClean="0"/>
              <a:t>Примеры построенных домов в рамках Областной программы по переселению граждан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536020"/>
            <a:ext cx="4176464" cy="24898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4381627" y="1103923"/>
            <a:ext cx="4406556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п. Култук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Слюдянский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р-н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495" y="4293096"/>
            <a:ext cx="3754250" cy="2440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683568" y="4158444"/>
            <a:ext cx="3600400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Вихоревка Братский р-н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027" y="4293096"/>
            <a:ext cx="3996445" cy="24402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5022049" y="4281322"/>
            <a:ext cx="3600400" cy="26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Усть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-Орда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42852"/>
            <a:ext cx="687273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0" y="1071546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 sz="1050" dirty="0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>
            <a:off x="395536" y="1279213"/>
            <a:ext cx="388843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д. Ревякина (Иркутский р-н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765027"/>
            <a:ext cx="3744415" cy="21680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14"/>
          <p:cNvSpPr>
            <a:spLocks noChangeArrowheads="1"/>
          </p:cNvSpPr>
          <p:nvPr/>
        </p:nvSpPr>
        <p:spPr bwMode="auto">
          <a:xfrm>
            <a:off x="827584" y="147410"/>
            <a:ext cx="799288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200" b="1" dirty="0" smtClean="0"/>
              <a:t>Примеры построенных домов в рамках Областной программы по переселению граждан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5" y="3620573"/>
            <a:ext cx="5095602" cy="30475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4165547"/>
            <a:ext cx="27511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Бодайбо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68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6" descr="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1" y="142852"/>
            <a:ext cx="687273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0" y="1071546"/>
            <a:ext cx="9144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 sz="1050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339751" y="1103434"/>
            <a:ext cx="4464496" cy="31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lnSpc>
                <a:spcPts val="1200"/>
              </a:lnSpc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г. Усть-Кут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576641"/>
            <a:ext cx="3600400" cy="21403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14"/>
          <p:cNvSpPr>
            <a:spLocks noChangeArrowheads="1"/>
          </p:cNvSpPr>
          <p:nvPr/>
        </p:nvSpPr>
        <p:spPr bwMode="auto">
          <a:xfrm>
            <a:off x="827584" y="147410"/>
            <a:ext cx="799288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ru-RU" sz="2200" b="1" dirty="0" smtClean="0"/>
              <a:t>Примеры построенных домов в рамках программы по переселению из зоны </a:t>
            </a:r>
            <a:r>
              <a:rPr lang="ru-RU" sz="2200" b="1" dirty="0" err="1" smtClean="0"/>
              <a:t>БАМа</a:t>
            </a:r>
            <a:endParaRPr lang="ru-RU" sz="2200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76641"/>
            <a:ext cx="3888432" cy="21403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3744416" cy="21760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4133254"/>
            <a:ext cx="4032449" cy="22638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5930</TotalTime>
  <Words>682</Words>
  <Application>Microsoft Office PowerPoint</Application>
  <PresentationFormat>Экран (4:3)</PresentationFormat>
  <Paragraphs>227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 Тимофеевич Лобач</dc:creator>
  <cp:lastModifiedBy>Марина Аркадьевна Горенская</cp:lastModifiedBy>
  <cp:revision>624</cp:revision>
  <cp:lastPrinted>2017-06-07T03:16:33Z</cp:lastPrinted>
  <dcterms:modified xsi:type="dcterms:W3CDTF">2017-06-07T04:33:09Z</dcterms:modified>
</cp:coreProperties>
</file>