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</p:sldMasterIdLst>
  <p:notesMasterIdLst>
    <p:notesMasterId r:id="rId20"/>
  </p:notesMasterIdLst>
  <p:handoutMasterIdLst>
    <p:handoutMasterId r:id="rId21"/>
  </p:handoutMasterIdLst>
  <p:sldIdLst>
    <p:sldId id="256" r:id="rId2"/>
    <p:sldId id="288" r:id="rId3"/>
    <p:sldId id="291" r:id="rId4"/>
    <p:sldId id="326" r:id="rId5"/>
    <p:sldId id="294" r:id="rId6"/>
    <p:sldId id="282" r:id="rId7"/>
    <p:sldId id="319" r:id="rId8"/>
    <p:sldId id="313" r:id="rId9"/>
    <p:sldId id="316" r:id="rId10"/>
    <p:sldId id="321" r:id="rId11"/>
    <p:sldId id="323" r:id="rId12"/>
    <p:sldId id="318" r:id="rId13"/>
    <p:sldId id="325" r:id="rId14"/>
    <p:sldId id="314" r:id="rId15"/>
    <p:sldId id="320" r:id="rId16"/>
    <p:sldId id="317" r:id="rId17"/>
    <p:sldId id="322" r:id="rId18"/>
    <p:sldId id="273" r:id="rId19"/>
  </p:sldIdLst>
  <p:sldSz cx="9144000" cy="6858000" type="screen4x3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7F9FB"/>
    <a:srgbClr val="003399"/>
    <a:srgbClr val="DDF6FF"/>
    <a:srgbClr val="00FF00"/>
    <a:srgbClr val="2E92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645" autoAdjust="0"/>
  </p:normalViewPr>
  <p:slideViewPr>
    <p:cSldViewPr>
      <p:cViewPr varScale="1">
        <p:scale>
          <a:sx n="80" d="100"/>
          <a:sy n="80" d="100"/>
        </p:scale>
        <p:origin x="96" y="6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088583599051417E-2"/>
          <c:y val="4.6777580665195134E-2"/>
          <c:w val="0.69152530891393937"/>
          <c:h val="0.919546704334014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explosion val="1"/>
            <c:spPr>
              <a:solidFill>
                <a:srgbClr val="DDF6FF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Иркутск</c:v>
                </c:pt>
                <c:pt idx="1">
                  <c:v>Ангарск</c:v>
                </c:pt>
                <c:pt idx="2">
                  <c:v>Братск</c:v>
                </c:pt>
                <c:pt idx="3">
                  <c:v>Иные территории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0.49</c:v>
                </c:pt>
                <c:pt idx="1">
                  <c:v>0.1</c:v>
                </c:pt>
                <c:pt idx="2">
                  <c:v>0.09</c:v>
                </c:pt>
                <c:pt idx="3">
                  <c:v>0.32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lnSpc>
                <a:spcPts val="2160"/>
              </a:lnSpc>
              <a:defRPr sz="1800" b="1" i="1">
                <a:solidFill>
                  <a:srgbClr val="000099"/>
                </a:solidFill>
                <a:latin typeface="Bookman Old Style" panose="020506040505050202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lnSpc>
                <a:spcPts val="2160"/>
              </a:lnSpc>
              <a:defRPr sz="1800" b="1" i="1">
                <a:solidFill>
                  <a:srgbClr val="000099"/>
                </a:solidFill>
                <a:latin typeface="Bookman Old Style" panose="02050604050505020204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lnSpc>
                <a:spcPts val="2160"/>
              </a:lnSpc>
              <a:defRPr sz="1800" b="1" i="1">
                <a:solidFill>
                  <a:srgbClr val="000099"/>
                </a:solidFill>
                <a:latin typeface="Bookman Old Style" panose="02050604050505020204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lnSpc>
                <a:spcPts val="2160"/>
              </a:lnSpc>
              <a:defRPr sz="1800" b="0" i="1">
                <a:solidFill>
                  <a:srgbClr val="000099"/>
                </a:solidFill>
                <a:latin typeface="Bookman Old Style" panose="020506040505050202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9313915262976478"/>
          <c:y val="0.33340037404753353"/>
          <c:w val="0.29781626827788366"/>
          <c:h val="0.31641337319061663"/>
        </c:manualLayout>
      </c:layout>
      <c:overlay val="0"/>
      <c:txPr>
        <a:bodyPr/>
        <a:lstStyle/>
        <a:p>
          <a:pPr>
            <a:lnSpc>
              <a:spcPts val="2160"/>
            </a:lnSpc>
            <a:defRPr sz="1800" b="0" i="1">
              <a:solidFill>
                <a:schemeClr val="tx2"/>
              </a:solidFill>
              <a:latin typeface="Bookman Old Style" panose="020506040505050202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587E284-13CE-44D5-8ACB-A79B5491807D}" type="datetimeFigureOut">
              <a:rPr lang="ru-RU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07039F4-E0FD-41B3-9697-F4E12D90C5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299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EC670D1-0AF1-48BE-86CC-EA7822675ADB}" type="datetimeFigureOut">
              <a:rPr lang="ru-RU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3A4F563-438E-4FC6-BA5C-BAEAFC40F2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9049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82FFF1-C655-4848-AD8C-C10DF99F27C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195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A4F563-438E-4FC6-BA5C-BAEAFC40F272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8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101F47-EAF5-4C67-8662-7C8A2026A42D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8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805415-7FF7-4CEA-A626-B39D0B7A8A4A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EA327602-5361-49B4-A214-FE392CA859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16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D94A25-CA0A-4578-BC35-217F1B06882E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660635-D2C2-410D-AC64-C70DCB11193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149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A44ED9-2B6A-41D1-AB6F-D4F90BD4BA0D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5B0AF7BE-1B57-466B-9971-D12D074442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59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54DD2D-20F5-4846-848F-F2736929DB77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0A276080-7C3A-4A07-AAC6-9AE9FE6010A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21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547A1A-8789-4A88-9840-7C9DB3E79138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A6F044E3-F971-4D3C-876B-AC6AB1A8EE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631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6E17C9-B278-4F02-A6FA-400B86A74CF3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FCD8C5-A11F-42E5-8A8C-68F48C8D31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27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640592-14AE-44A8-A424-2CC28E124A7E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E634EC-39A2-4597-8154-F74CD41C8B0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418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7B32FA-A479-4AA5-993D-62B3808B8095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EAE90-7341-4F13-BB38-A41DF1BCDA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427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537F31-EE99-47E8-B0EE-266A51843F75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03B4A617-5898-47D6-A64B-40F0D95657F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803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C96798-4506-42AB-9F8F-248C8D4E0A02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4AB8A9FF-E9E2-4FC4-B32E-7913E93999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491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C96798-4506-42AB-9F8F-248C8D4E0A02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4AB8A9FF-E9E2-4FC4-B32E-7913E93999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209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C96798-4506-42AB-9F8F-248C8D4E0A02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4AB8A9FF-E9E2-4FC4-B32E-7913E93999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28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C96798-4506-42AB-9F8F-248C8D4E0A02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4AB8A9FF-E9E2-4FC4-B32E-7913E93999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7385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C96798-4506-42AB-9F8F-248C8D4E0A02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4AB8A9FF-E9E2-4FC4-B32E-7913E93999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114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577DE9-D99D-486D-8487-42BA7C8CCF2D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EFDC2-E9F8-4464-B7CA-A0782CAAAFA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0273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64C9F4-DED1-47AB-9198-F03B99CCEF72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772C5B-3E76-446B-A723-30D9EC4DBF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220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C96798-4506-42AB-9F8F-248C8D4E0A02}" type="datetimeFigureOut">
              <a:rPr lang="ru-RU" smtClean="0"/>
              <a:pPr>
                <a:defRPr/>
              </a:pPr>
              <a:t>22.12.2017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4AB8A9FF-E9E2-4FC4-B32E-7913E93999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808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  <p:sldLayoutId id="2147483947" r:id="rId14"/>
    <p:sldLayoutId id="2147483948" r:id="rId15"/>
    <p:sldLayoutId id="214748394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irkobl.ru/sites/ngo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ngo_news@googlegroups.com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irkobl.ru/sites/nko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908720"/>
            <a:ext cx="5920364" cy="331236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solidFill>
                  <a:srgbClr val="003399"/>
                </a:solidFill>
                <a:latin typeface="Bookman Old Style" panose="02050604050505020204" pitchFamily="18" charset="0"/>
              </a:rPr>
              <a:t>Информационная         поддержка </a:t>
            </a:r>
            <a:r>
              <a:rPr lang="ru-RU" sz="4000" b="1" dirty="0" smtClean="0">
                <a:solidFill>
                  <a:srgbClr val="003399"/>
                </a:solidFill>
                <a:latin typeface="Bookman Old Style" panose="02050604050505020204" pitchFamily="18" charset="0"/>
              </a:rPr>
              <a:t>некоммерческих </a:t>
            </a:r>
            <a:r>
              <a:rPr lang="ru-RU" sz="4000" b="1" dirty="0">
                <a:solidFill>
                  <a:srgbClr val="003399"/>
                </a:solidFill>
                <a:latin typeface="Bookman Old Style" panose="02050604050505020204" pitchFamily="18" charset="0"/>
              </a:rPr>
              <a:t>организаций </a:t>
            </a:r>
            <a:r>
              <a:rPr lang="ru-RU" sz="4000" b="1" dirty="0" smtClean="0">
                <a:solidFill>
                  <a:srgbClr val="003399"/>
                </a:solidFill>
                <a:latin typeface="Bookman Old Style" panose="02050604050505020204" pitchFamily="18" charset="0"/>
              </a:rPr>
              <a:t/>
            </a:r>
            <a:br>
              <a:rPr lang="ru-RU" sz="4000" b="1" dirty="0" smtClean="0">
                <a:solidFill>
                  <a:srgbClr val="003399"/>
                </a:solidFill>
                <a:latin typeface="Bookman Old Style" panose="02050604050505020204" pitchFamily="18" charset="0"/>
              </a:rPr>
            </a:br>
            <a:r>
              <a:rPr lang="ru-RU" sz="4000" b="1" dirty="0" smtClean="0">
                <a:solidFill>
                  <a:srgbClr val="003399"/>
                </a:solidFill>
                <a:latin typeface="Bookman Old Style" panose="02050604050505020204" pitchFamily="18" charset="0"/>
              </a:rPr>
              <a:t>Иркутской </a:t>
            </a:r>
            <a:r>
              <a:rPr lang="ru-RU" sz="4000" b="1" dirty="0" smtClean="0">
                <a:solidFill>
                  <a:srgbClr val="003399"/>
                </a:solidFill>
                <a:latin typeface="Bookman Old Style" panose="02050604050505020204" pitchFamily="18" charset="0"/>
              </a:rPr>
              <a:t>области</a:t>
            </a:r>
            <a:r>
              <a:rPr lang="ru-RU" sz="3600" b="1" dirty="0" smtClean="0">
                <a:solidFill>
                  <a:srgbClr val="003399"/>
                </a:solidFill>
                <a:latin typeface="Bookman Old Style" panose="02050604050505020204" pitchFamily="18" charset="0"/>
              </a:rPr>
              <a:t/>
            </a:r>
            <a:br>
              <a:rPr lang="ru-RU" sz="3600" b="1" dirty="0" smtClean="0">
                <a:solidFill>
                  <a:srgbClr val="003399"/>
                </a:solidFill>
                <a:latin typeface="Bookman Old Style" panose="02050604050505020204" pitchFamily="18" charset="0"/>
              </a:rPr>
            </a:br>
            <a:endParaRPr lang="ru-RU" sz="3600" b="1" dirty="0">
              <a:solidFill>
                <a:srgbClr val="003399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14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14749" y="4797152"/>
            <a:ext cx="5177731" cy="1872208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1600" dirty="0" smtClean="0">
                <a:solidFill>
                  <a:srgbClr val="003399"/>
                </a:solidFill>
                <a:latin typeface="Bookman Old Style" pitchFamily="18" charset="0"/>
              </a:rPr>
              <a:t>Управление Губернатора Иркутской области и Правительства Иркутской области по связям с общественностью и национальным отношениям </a:t>
            </a:r>
          </a:p>
          <a:p>
            <a:pPr eaLnBrk="1" hangingPunct="1"/>
            <a:endParaRPr lang="ru-RU" altLang="ru-RU" sz="1600" dirty="0" smtClean="0">
              <a:solidFill>
                <a:srgbClr val="003399"/>
              </a:solidFill>
              <a:latin typeface="Bookman Old Style" pitchFamily="18" charset="0"/>
            </a:endParaRPr>
          </a:p>
          <a:p>
            <a:pPr algn="ctr" eaLnBrk="1" hangingPunct="1"/>
            <a:r>
              <a:rPr lang="ru-RU" altLang="ru-RU" sz="1600" dirty="0" smtClean="0">
                <a:solidFill>
                  <a:srgbClr val="003399"/>
                </a:solidFill>
                <a:latin typeface="Bookman Old Style" pitchFamily="18" charset="0"/>
              </a:rPr>
              <a:t>Иркутск - 20</a:t>
            </a:r>
            <a:r>
              <a:rPr lang="en-US" altLang="ru-RU" sz="1600" dirty="0" smtClean="0">
                <a:solidFill>
                  <a:srgbClr val="003399"/>
                </a:solidFill>
                <a:latin typeface="Bookman Old Style" pitchFamily="18" charset="0"/>
              </a:rPr>
              <a:t>1</a:t>
            </a:r>
            <a:r>
              <a:rPr lang="ru-RU" altLang="ru-RU" sz="1600" dirty="0" smtClean="0">
                <a:solidFill>
                  <a:srgbClr val="003399"/>
                </a:solidFill>
                <a:latin typeface="Bookman Old Style" pitchFamily="18" charset="0"/>
              </a:rPr>
              <a:t>7</a:t>
            </a:r>
          </a:p>
        </p:txBody>
      </p:sp>
      <p:pic>
        <p:nvPicPr>
          <p:cNvPr id="6148" name="Рисунок 3" descr="irkobl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476672"/>
            <a:ext cx="1362447" cy="1698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692696"/>
            <a:ext cx="6984776" cy="4834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Н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а 22 </a:t>
            </a:r>
            <a: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декабря 2017 года на территории Иркутской области 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зарегистрирована 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3301 НКО. </a:t>
            </a:r>
            <a:endParaRPr lang="ru-RU" sz="3200" b="1" dirty="0" smtClean="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3200" b="1" dirty="0" smtClean="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В 2016 году – 3032 НКО,  количество увеличилось на 269 организаций.</a:t>
            </a:r>
            <a:endParaRPr lang="ru-RU" sz="3200" b="1" dirty="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3200" b="1" dirty="0">
              <a:solidFill>
                <a:srgbClr val="003399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34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5201" y="764704"/>
            <a:ext cx="6589199" cy="11402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Bookman Old Style" panose="02050604050505020204" pitchFamily="18" charset="0"/>
              </a:rPr>
              <a:t>В</a:t>
            </a:r>
            <a:r>
              <a:rPr lang="ru-RU" sz="3200" b="1" dirty="0" smtClean="0">
                <a:latin typeface="Bookman Old Style" panose="02050604050505020204" pitchFamily="18" charset="0"/>
              </a:rPr>
              <a:t>иды НКО Иркутской </a:t>
            </a:r>
            <a:r>
              <a:rPr lang="ru-RU" sz="3200" b="1" dirty="0" smtClean="0">
                <a:latin typeface="Bookman Old Style" panose="02050604050505020204" pitchFamily="18" charset="0"/>
              </a:rPr>
              <a:t>области </a:t>
            </a:r>
            <a:r>
              <a:rPr lang="ru-RU" sz="3200" b="1" dirty="0" smtClean="0">
                <a:latin typeface="Bookman Old Style" panose="02050604050505020204" pitchFamily="18" charset="0"/>
              </a:rPr>
              <a:t/>
            </a:r>
            <a:br>
              <a:rPr lang="ru-RU" sz="3200" b="1" dirty="0" smtClean="0">
                <a:latin typeface="Bookman Old Style" panose="02050604050505020204" pitchFamily="18" charset="0"/>
              </a:rPr>
            </a:br>
            <a:r>
              <a:rPr lang="ru-RU" sz="3200" i="1" dirty="0" smtClean="0">
                <a:latin typeface="Bookman Old Style" panose="02050604050505020204" pitchFamily="18" charset="0"/>
              </a:rPr>
              <a:t>(</a:t>
            </a:r>
            <a:r>
              <a:rPr lang="ru-RU" sz="2200" i="1" dirty="0" smtClean="0">
                <a:latin typeface="Bookman Old Style" panose="02050604050505020204" pitchFamily="18" charset="0"/>
              </a:rPr>
              <a:t>самые многочисленные</a:t>
            </a:r>
            <a:r>
              <a:rPr lang="ru-RU" sz="3200" i="1" dirty="0" smtClean="0">
                <a:latin typeface="Bookman Old Style" panose="02050604050505020204" pitchFamily="18" charset="0"/>
              </a:rPr>
              <a:t>)</a:t>
            </a:r>
            <a:endParaRPr lang="ru-RU" sz="3200" i="1" dirty="0">
              <a:latin typeface="Bookman Old Style" panose="020506040505050202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945202" y="2060848"/>
            <a:ext cx="6983282" cy="4797152"/>
          </a:xfrm>
        </p:spPr>
        <p:txBody>
          <a:bodyPr>
            <a:normAutofit lnSpcReduction="10000"/>
          </a:bodyPr>
          <a:lstStyle/>
          <a:p>
            <a:r>
              <a:rPr lang="ru-RU" sz="2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профессиональные союзы (</a:t>
            </a:r>
            <a:r>
              <a:rPr lang="ru-RU" sz="2200" b="1" i="1" dirty="0">
                <a:solidFill>
                  <a:srgbClr val="000099"/>
                </a:solidFill>
                <a:latin typeface="Bookman Old Style" panose="02050604050505020204" pitchFamily="18" charset="0"/>
              </a:rPr>
              <a:t>территориальные и отраслевые</a:t>
            </a:r>
            <a:r>
              <a:rPr lang="ru-RU" sz="2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) – 279</a:t>
            </a:r>
            <a:r>
              <a:rPr lang="ru-RU" sz="2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;</a:t>
            </a:r>
          </a:p>
          <a:p>
            <a:r>
              <a:rPr lang="ru-RU" sz="2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спортивные и оздоровительные – 276</a:t>
            </a:r>
            <a:r>
              <a:rPr lang="ru-RU" sz="2200" b="1" i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;</a:t>
            </a:r>
          </a:p>
          <a:p>
            <a:r>
              <a:rPr lang="ru-RU" sz="2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благотворительные (</a:t>
            </a:r>
            <a:r>
              <a:rPr lang="ru-RU" sz="2200" b="1" i="1" dirty="0">
                <a:solidFill>
                  <a:srgbClr val="000099"/>
                </a:solidFill>
                <a:latin typeface="Bookman Old Style" panose="02050604050505020204" pitchFamily="18" charset="0"/>
              </a:rPr>
              <a:t>в </a:t>
            </a:r>
            <a:r>
              <a:rPr lang="ru-RU" sz="2200" b="1" i="1" dirty="0" err="1">
                <a:solidFill>
                  <a:srgbClr val="000099"/>
                </a:solidFill>
                <a:latin typeface="Bookman Old Style" panose="02050604050505020204" pitchFamily="18" charset="0"/>
              </a:rPr>
              <a:t>т.ч</a:t>
            </a:r>
            <a:r>
              <a:rPr lang="ru-RU" sz="2200" b="1" i="1" dirty="0">
                <a:solidFill>
                  <a:srgbClr val="000099"/>
                </a:solidFill>
                <a:latin typeface="Bookman Old Style" panose="02050604050505020204" pitchFamily="18" charset="0"/>
              </a:rPr>
              <a:t>. фонды</a:t>
            </a:r>
            <a:r>
              <a:rPr lang="ru-RU" sz="2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) – </a:t>
            </a:r>
            <a:r>
              <a:rPr lang="ru-RU" sz="2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198</a:t>
            </a:r>
          </a:p>
          <a:p>
            <a:r>
              <a:rPr lang="ru-RU" sz="2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культурно-просветительские </a:t>
            </a:r>
            <a:r>
              <a:rPr lang="ru-RU" sz="2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/>
            </a:r>
            <a:br>
              <a:rPr lang="ru-RU" sz="2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</a:br>
            <a:r>
              <a:rPr lang="ru-RU" sz="2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и </a:t>
            </a:r>
            <a:r>
              <a:rPr lang="ru-RU" sz="2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творческие – </a:t>
            </a:r>
            <a:r>
              <a:rPr lang="ru-RU" sz="2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140;</a:t>
            </a:r>
          </a:p>
          <a:p>
            <a:r>
              <a:rPr lang="ru-RU" sz="2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объединения инвалидов – 99;</a:t>
            </a:r>
          </a:p>
          <a:p>
            <a:r>
              <a:rPr lang="ru-RU" sz="2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ветеранские (</a:t>
            </a:r>
            <a:r>
              <a:rPr lang="ru-RU" sz="2200" b="1" i="1" dirty="0">
                <a:solidFill>
                  <a:srgbClr val="000099"/>
                </a:solidFill>
                <a:latin typeface="Bookman Old Style" panose="02050604050505020204" pitchFamily="18" charset="0"/>
              </a:rPr>
              <a:t>в том числе пенсионеров</a:t>
            </a:r>
            <a:r>
              <a:rPr lang="ru-RU" sz="2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) – 89;</a:t>
            </a:r>
          </a:p>
          <a:p>
            <a:r>
              <a:rPr lang="ru-RU" sz="2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правозащитные – 84;</a:t>
            </a:r>
          </a:p>
          <a:p>
            <a:r>
              <a:rPr lang="ru-RU" sz="2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молодежные – </a:t>
            </a:r>
            <a:r>
              <a:rPr lang="ru-RU" sz="2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95</a:t>
            </a:r>
            <a:endParaRPr lang="ru-RU" sz="2200" b="1" dirty="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ru-RU" i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0253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5201" y="404664"/>
            <a:ext cx="6589199" cy="122413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Сколько НКО реально работают?</a:t>
            </a:r>
            <a:endParaRPr lang="ru-RU" sz="3200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619672" y="1905000"/>
            <a:ext cx="7272808" cy="422116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Критерий реальной работы – участие в конкурсах. </a:t>
            </a:r>
          </a:p>
          <a:p>
            <a:r>
              <a:rPr lang="ru-RU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В 2017 году 322 организации приняли участие в конкурсе Фонда президентских грантов, 183 в ГСО ИО, 29 национально-культурных центров – в конкурсе по гармонизации межэтнических отношений</a:t>
            </a:r>
            <a:r>
              <a:rPr lang="ru-RU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.</a:t>
            </a:r>
          </a:p>
          <a:p>
            <a:r>
              <a:rPr lang="ru-RU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Общее </a:t>
            </a:r>
            <a:r>
              <a:rPr lang="ru-RU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количество </a:t>
            </a:r>
            <a:r>
              <a:rPr lang="ru-RU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конкурсантов – 534.</a:t>
            </a:r>
          </a:p>
          <a:p>
            <a:r>
              <a:rPr lang="ru-RU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Профессиональные </a:t>
            </a:r>
            <a:r>
              <a:rPr lang="ru-RU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союзы (</a:t>
            </a:r>
            <a:r>
              <a:rPr lang="ru-RU" b="1" i="1" dirty="0">
                <a:solidFill>
                  <a:srgbClr val="000099"/>
                </a:solidFill>
                <a:latin typeface="Bookman Old Style" panose="02050604050505020204" pitchFamily="18" charset="0"/>
              </a:rPr>
              <a:t>территориальные и отраслевые</a:t>
            </a:r>
            <a:r>
              <a:rPr lang="ru-RU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) – </a:t>
            </a:r>
            <a:r>
              <a:rPr lang="ru-RU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279. Они не участвуют в конкурсах, но в их реальности не приходится сомневаться.</a:t>
            </a:r>
          </a:p>
          <a:p>
            <a:pPr marL="0" indent="0">
              <a:buNone/>
            </a:pPr>
            <a:endParaRPr lang="ru-RU" b="1" dirty="0" smtClean="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ИТОГО: 833 </a:t>
            </a:r>
            <a:r>
              <a:rPr lang="ru-RU" i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(цифра условная)</a:t>
            </a:r>
            <a:endParaRPr lang="ru-RU" i="1" dirty="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535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980728"/>
            <a:ext cx="75608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В 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2017 году </a:t>
            </a:r>
          </a:p>
          <a:p>
            <a:pPr indent="450215" algn="ctr">
              <a:spcAft>
                <a:spcPts val="0"/>
              </a:spcAft>
            </a:pPr>
            <a:r>
              <a:rPr lang="ru-RU" sz="2800" b="1" i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по </a:t>
            </a:r>
            <a:r>
              <a:rPr lang="ru-RU" sz="2800" b="1" i="1" dirty="0">
                <a:solidFill>
                  <a:srgbClr val="000099"/>
                </a:solidFill>
                <a:latin typeface="Bookman Old Style" panose="02050604050505020204" pitchFamily="18" charset="0"/>
              </a:rPr>
              <a:t>сравнению </a:t>
            </a:r>
            <a: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с 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2016</a:t>
            </a:r>
            <a:r>
              <a:rPr 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-м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 </a:t>
            </a:r>
          </a:p>
          <a:p>
            <a:pPr indent="450215" algn="just">
              <a:spcAft>
                <a:spcPts val="0"/>
              </a:spcAft>
            </a:pP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увеличилось 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количество</a:t>
            </a:r>
          </a:p>
          <a:p>
            <a:pPr indent="450215" algn="just">
              <a:spcAft>
                <a:spcPts val="0"/>
              </a:spcAft>
            </a:pP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 </a:t>
            </a:r>
            <a:endParaRPr lang="ru-RU" sz="3200" b="1" dirty="0" smtClean="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спортивно-оздоровительных </a:t>
            </a:r>
            <a: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организаций 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на 7;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благотворительных </a:t>
            </a:r>
            <a: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– на 10; </a:t>
            </a:r>
            <a:endParaRPr lang="ru-RU" sz="3200" b="1" dirty="0" smtClean="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молодежных </a:t>
            </a:r>
            <a: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– на 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16;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культурно-просветительских </a:t>
            </a:r>
            <a: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– на 31. </a:t>
            </a:r>
            <a:endParaRPr lang="ru-RU" sz="3200" b="1" dirty="0">
              <a:solidFill>
                <a:srgbClr val="000099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24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548680"/>
            <a:ext cx="7416824" cy="115212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География деятельности НКО </a:t>
            </a:r>
            <a:b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</a:rPr>
            </a:br>
            <a: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в Иркутской области </a:t>
            </a:r>
            <a:endParaRPr lang="ru-RU" sz="3200" dirty="0">
              <a:solidFill>
                <a:srgbClr val="000099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5646017"/>
              </p:ext>
            </p:extLst>
          </p:nvPr>
        </p:nvGraphicFramePr>
        <p:xfrm>
          <a:off x="755576" y="1700808"/>
          <a:ext cx="838842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3217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Информационная поддержка НКО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204864"/>
            <a:ext cx="8020413" cy="3921299"/>
          </a:xfrm>
        </p:spPr>
        <p:txBody>
          <a:bodyPr>
            <a:normAutofit lnSpcReduction="10000"/>
          </a:bodyPr>
          <a:lstStyle/>
          <a:p>
            <a:pPr marL="0" indent="0" algn="r">
              <a:buNone/>
            </a:pPr>
            <a:r>
              <a:rPr lang="ru-RU" sz="2600" b="1" i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осуществляется</a:t>
            </a:r>
          </a:p>
          <a:p>
            <a:pPr algn="just"/>
            <a:r>
              <a:rPr lang="ru-RU" sz="28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Управлением Губернатора Иркутской области и Правительства Иркутской области по связям с общественностью и национальным отношениям;</a:t>
            </a:r>
          </a:p>
          <a:p>
            <a:pPr marL="0" indent="0" algn="just">
              <a:buNone/>
            </a:pPr>
            <a:endParaRPr lang="ru-RU" sz="2800" b="1" dirty="0" smtClean="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ru-RU" sz="28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Управлением </a:t>
            </a:r>
            <a:r>
              <a:rPr lang="ru-RU" sz="28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пресс-службы и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251130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620688"/>
            <a:ext cx="777686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3200" b="1" i="1" dirty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Управление пресс-службы и информации </a:t>
            </a:r>
            <a:endParaRPr lang="ru-RU" sz="3200" b="1" i="1" dirty="0" smtClean="0">
              <a:solidFill>
                <a:srgbClr val="000099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рассылает </a:t>
            </a:r>
            <a: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в СМИ Иркутской области релизы о мероприятиях 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НКО; 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приглашает </a:t>
            </a:r>
            <a: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СМИ 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на мероприятия;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осуществляет </a:t>
            </a:r>
            <a: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видео- и 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фотосъемку </a:t>
            </a:r>
            <a: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мероприятий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, </a:t>
            </a:r>
            <a:r>
              <a:rPr lang="ru-RU" sz="3200" b="1" dirty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файлы находятся в свободном доступе для 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СМИ</a:t>
            </a:r>
            <a:endParaRPr lang="ru-RU" sz="3200" b="1" dirty="0">
              <a:solidFill>
                <a:srgbClr val="000099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939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9255"/>
            <a:ext cx="6984776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spcBef>
                <a:spcPts val="600"/>
              </a:spcBef>
              <a:buClr>
                <a:srgbClr val="465E9C"/>
              </a:buClr>
              <a:buSzPct val="73000"/>
            </a:pPr>
            <a:endParaRPr lang="ru-RU" sz="2400" b="1" dirty="0" smtClean="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algn="ctr" eaLnBrk="0" hangingPunct="0">
              <a:spcBef>
                <a:spcPts val="600"/>
              </a:spcBef>
              <a:buClr>
                <a:srgbClr val="465E9C"/>
              </a:buClr>
              <a:buSzPct val="73000"/>
            </a:pPr>
            <a:r>
              <a:rPr 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Управление </a:t>
            </a:r>
            <a:r>
              <a:rPr lang="ru-RU" sz="24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Губернатора Иркутской области и Правительства Иркутской области по связям с общественностью и национальным </a:t>
            </a:r>
            <a:r>
              <a:rPr 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отношениям</a:t>
            </a:r>
            <a:endParaRPr lang="ru-RU" altLang="ru-RU" sz="2400" b="1" dirty="0" smtClean="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marL="342900" lvl="0" indent="-342900" algn="just" eaLnBrk="0" hangingPunct="0">
              <a:spcBef>
                <a:spcPts val="600"/>
              </a:spcBef>
              <a:buClr>
                <a:srgbClr val="465E9C"/>
              </a:buClr>
              <a:buSzPct val="73000"/>
              <a:buFont typeface="Wingdings" panose="05000000000000000000" pitchFamily="2" charset="2"/>
              <a:buChar char="§"/>
            </a:pPr>
            <a:r>
              <a:rPr lang="ru-RU" alt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 размещает информационные материалы </a:t>
            </a:r>
            <a:r>
              <a:rPr lang="ru-RU" altLang="ru-RU" sz="24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на сайте    Правительства Иркутской области </a:t>
            </a:r>
            <a:r>
              <a:rPr lang="ru-RU" altLang="ru-RU" sz="2400" b="1" dirty="0">
                <a:solidFill>
                  <a:srgbClr val="000099"/>
                </a:solidFill>
                <a:latin typeface="Bookman Old Style" panose="02050604050505020204" pitchFamily="18" charset="0"/>
                <a:hlinkClick r:id="rId2"/>
              </a:rPr>
              <a:t>http://irkobl.ru/sites/ngo</a:t>
            </a:r>
            <a:r>
              <a:rPr lang="ru-RU" alt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  <a:hlinkClick r:id="rId2"/>
              </a:rPr>
              <a:t>/</a:t>
            </a:r>
            <a:r>
              <a:rPr lang="ru-RU" alt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;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rgbClr val="465E9C"/>
              </a:buClr>
              <a:buSzPct val="73000"/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за год </a:t>
            </a:r>
            <a:r>
              <a:rPr 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в </a:t>
            </a:r>
            <a:r>
              <a:rPr lang="ru-RU" sz="24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среднем 240 информационных материалов о мероприятиях и деятельности НКО Иркутской области и </a:t>
            </a:r>
            <a:r>
              <a:rPr 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300 </a:t>
            </a:r>
            <a:r>
              <a:rPr lang="ru-RU" sz="24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фотографий к </a:t>
            </a:r>
            <a:r>
              <a:rPr 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ним пополняют раздел «Новости»;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rgbClr val="465E9C"/>
              </a:buClr>
              <a:buSzPct val="73000"/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в</a:t>
            </a:r>
            <a:r>
              <a:rPr 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 разделе «Фотогалерея» в 2017 году размещено 120 снимков с мероприятий и </a:t>
            </a:r>
            <a:r>
              <a:rPr 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акций</a:t>
            </a:r>
            <a:endParaRPr lang="ru-RU" altLang="ru-RU" sz="2400" b="1" dirty="0">
              <a:solidFill>
                <a:srgbClr val="000099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736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605" t="-2625" r="10085" b="2625"/>
          <a:stretch/>
        </p:blipFill>
        <p:spPr>
          <a:xfrm>
            <a:off x="1403648" y="0"/>
            <a:ext cx="7560840" cy="682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99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260648"/>
            <a:ext cx="7365504" cy="1540760"/>
          </a:xfrm>
        </p:spPr>
        <p:txBody>
          <a:bodyPr>
            <a:normAutofit fontScale="90000"/>
          </a:bodyPr>
          <a:lstStyle/>
          <a:p>
            <a:pPr lvl="0" algn="ctr">
              <a:lnSpc>
                <a:spcPts val="3840"/>
              </a:lnSpc>
            </a:pPr>
            <a:r>
              <a:rPr lang="ru-RU" altLang="ru-RU" sz="36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В </a:t>
            </a:r>
            <a:r>
              <a:rPr lang="ru-RU" altLang="ru-RU" sz="2700" b="1" i="1" dirty="0">
                <a:solidFill>
                  <a:srgbClr val="000099"/>
                </a:solidFill>
                <a:latin typeface="Bookman Old Style" panose="02050604050505020204" pitchFamily="18" charset="0"/>
              </a:rPr>
              <a:t>социальной сети </a:t>
            </a:r>
            <a:r>
              <a:rPr lang="en-US" altLang="ru-RU" sz="27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F</a:t>
            </a:r>
            <a:r>
              <a:rPr lang="ru-RU" altLang="ru-RU" sz="3600" b="1" dirty="0" err="1" smtClean="0">
                <a:solidFill>
                  <a:srgbClr val="000099"/>
                </a:solidFill>
                <a:latin typeface="Bookman Old Style" panose="02050604050505020204" pitchFamily="18" charset="0"/>
              </a:rPr>
              <a:t>ac</a:t>
            </a:r>
            <a:r>
              <a:rPr lang="en-US" altLang="ru-RU" sz="36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e</a:t>
            </a:r>
            <a:r>
              <a:rPr lang="ru-RU" altLang="ru-RU" sz="3600" b="1" dirty="0" err="1">
                <a:solidFill>
                  <a:srgbClr val="000099"/>
                </a:solidFill>
                <a:latin typeface="Bookman Old Style" panose="02050604050505020204" pitchFamily="18" charset="0"/>
              </a:rPr>
              <a:t>book</a:t>
            </a:r>
            <a:r>
              <a:rPr lang="ru-RU" altLang="ru-RU" sz="36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700" b="1" i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создана</a:t>
            </a:r>
            <a:r>
              <a:rPr lang="ru-RU" altLang="ru-RU" sz="36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700" b="1" i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группа</a:t>
            </a:r>
            <a:r>
              <a:rPr lang="ru-RU" altLang="ru-RU" sz="36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36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«Губернское собрание общественности</a:t>
            </a:r>
            <a:r>
              <a:rPr lang="ru-RU" altLang="ru-RU" sz="36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» </a:t>
            </a:r>
            <a:r>
              <a:rPr lang="ru-RU" altLang="ru-RU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/>
            </a:r>
            <a:br>
              <a:rPr lang="ru-RU" altLang="ru-RU" b="1" dirty="0">
                <a:solidFill>
                  <a:srgbClr val="000099"/>
                </a:solidFill>
                <a:latin typeface="Bookman Old Style" panose="020506040505050202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953" t="12545" r="19048" b="-11550"/>
          <a:stretch/>
        </p:blipFill>
        <p:spPr>
          <a:xfrm>
            <a:off x="1403648" y="1801408"/>
            <a:ext cx="7632848" cy="4939960"/>
          </a:xfrm>
          <a:prstGeom prst="rect">
            <a:avLst/>
          </a:prstGeom>
          <a:gradFill>
            <a:gsLst>
              <a:gs pos="2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</p:spPr>
      </p:pic>
    </p:spTree>
    <p:extLst>
      <p:ext uri="{BB962C8B-B14F-4D97-AF65-F5344CB8AC3E}">
        <p14:creationId xmlns:p14="http://schemas.microsoft.com/office/powerpoint/2010/main" val="413044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412776"/>
            <a:ext cx="828092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spcBef>
                <a:spcPts val="0"/>
              </a:spcBef>
              <a:buClr>
                <a:srgbClr val="465E9C"/>
              </a:buClr>
              <a:buSzPct val="73000"/>
            </a:pPr>
            <a:r>
              <a:rPr lang="ru-RU" alt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Управление </a:t>
            </a:r>
          </a:p>
          <a:p>
            <a:pPr lvl="0" algn="ctr" eaLnBrk="0" hangingPunct="0">
              <a:spcBef>
                <a:spcPts val="0"/>
              </a:spcBef>
              <a:buClr>
                <a:srgbClr val="465E9C"/>
              </a:buClr>
              <a:buSzPct val="73000"/>
            </a:pPr>
            <a:r>
              <a:rPr lang="ru-RU" alt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осуществляет  оперативную рассылку  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по электронной почте информационных материалов </a:t>
            </a:r>
            <a:r>
              <a:rPr lang="ru-RU" alt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 </a:t>
            </a:r>
            <a:r>
              <a:rPr 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подписчикам группы «Некоммерческий Экспресс»</a:t>
            </a:r>
            <a:r>
              <a:rPr lang="ru-RU" alt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 </a:t>
            </a:r>
          </a:p>
          <a:p>
            <a:pPr lvl="0" algn="ctr" eaLnBrk="0" hangingPunct="0">
              <a:spcBef>
                <a:spcPts val="0"/>
              </a:spcBef>
              <a:buClr>
                <a:srgbClr val="465E9C"/>
              </a:buClr>
              <a:buSzPct val="73000"/>
            </a:pPr>
            <a:r>
              <a:rPr lang="ru-RU" alt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   </a:t>
            </a:r>
          </a:p>
          <a:p>
            <a:pPr lvl="0" algn="ctr" eaLnBrk="0" hangingPunct="0">
              <a:spcBef>
                <a:spcPts val="0"/>
              </a:spcBef>
              <a:buClr>
                <a:srgbClr val="465E9C"/>
              </a:buClr>
              <a:buSzPct val="73000"/>
            </a:pPr>
            <a:r>
              <a:rPr lang="en-US" alt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  <a:hlinkClick r:id="rId2"/>
              </a:rPr>
              <a:t>n</a:t>
            </a:r>
            <a:r>
              <a:rPr lang="ru-RU" alt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  <a:hlinkClick r:id="rId2"/>
              </a:rPr>
              <a:t>go_news@googlegroups.com</a:t>
            </a:r>
            <a:r>
              <a:rPr lang="ru-RU" altLang="ru-RU" sz="32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 </a:t>
            </a:r>
            <a:endParaRPr lang="ru-RU" altLang="ru-RU" sz="3200" b="1" dirty="0">
              <a:solidFill>
                <a:srgbClr val="000099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02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446087"/>
            <a:ext cx="4104455" cy="255086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  <a:ea typeface="Times New Roman" panose="02020603050405020304" pitchFamily="18" charset="0"/>
              </a:rPr>
              <a:t>Брошюры о победителях ежегодного </a:t>
            </a:r>
            <a:r>
              <a:rPr lang="ru-RU" sz="2400" b="1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конкурса </a:t>
            </a:r>
            <a:r>
              <a:rPr lang="ru-RU" sz="2400" b="1" dirty="0" smtClean="0">
                <a:latin typeface="Bookman Old Style" panose="02050604050505020204" pitchFamily="18" charset="0"/>
                <a:ea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Bookman Old Style" panose="02050604050505020204" pitchFamily="18" charset="0"/>
                <a:ea typeface="Times New Roman" panose="02020603050405020304" pitchFamily="18" charset="0"/>
              </a:rPr>
            </a:br>
            <a:r>
              <a:rPr lang="ru-RU" sz="2400" b="1" i="1" dirty="0" smtClean="0">
                <a:latin typeface="Bookman Old Style" panose="02050604050505020204" pitchFamily="18" charset="0"/>
                <a:ea typeface="Times New Roman" panose="02020603050405020304" pitchFamily="18" charset="0"/>
              </a:rPr>
              <a:t>«Губернское собрание общественности иркутской области</a:t>
            </a:r>
            <a:r>
              <a:rPr lang="ru-RU" sz="2400" b="1" dirty="0" smtClean="0">
                <a:latin typeface="Bookman Old Style" panose="02050604050505020204" pitchFamily="18" charset="0"/>
                <a:ea typeface="Times New Roman" panose="02020603050405020304" pitchFamily="18" charset="0"/>
              </a:rPr>
              <a:t>» 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pic>
        <p:nvPicPr>
          <p:cNvPr id="18" name="Рисунок 1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120250" y="1268760"/>
            <a:ext cx="2712234" cy="3816424"/>
          </a:xfrm>
        </p:spPr>
      </p:pic>
      <p:sp>
        <p:nvSpPr>
          <p:cNvPr id="2" name="Объект 1"/>
          <p:cNvSpPr>
            <a:spLocks noGrp="1"/>
          </p:cNvSpPr>
          <p:nvPr>
            <p:ph type="body" sz="half" idx="2"/>
          </p:nvPr>
        </p:nvSpPr>
        <p:spPr>
          <a:xfrm>
            <a:off x="1475656" y="2996950"/>
            <a:ext cx="4320479" cy="2864097"/>
          </a:xfrm>
        </p:spPr>
        <p:txBody>
          <a:bodyPr>
            <a:normAutofit/>
          </a:bodyPr>
          <a:lstStyle/>
          <a:p>
            <a:pPr algn="r"/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В декабре </a:t>
            </a:r>
            <a:r>
              <a:rPr lang="ru-RU" sz="20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2017 года </a:t>
            </a:r>
            <a:endParaRPr lang="ru-RU" sz="2000" b="1" dirty="0" smtClean="0">
              <a:solidFill>
                <a:srgbClr val="000099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дл</a:t>
            </a:r>
            <a:r>
              <a:rPr lang="ru-RU" sz="20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я </a:t>
            </a:r>
            <a:r>
              <a:rPr lang="ru-RU" sz="2000" b="1" dirty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НКО </a:t>
            </a:r>
            <a:r>
              <a:rPr lang="ru-RU" sz="20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и муниципальных образований </a:t>
            </a:r>
          </a:p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Иркутской </a:t>
            </a:r>
            <a:r>
              <a:rPr lang="ru-RU" sz="2000" b="1" dirty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области издана </a:t>
            </a:r>
            <a:r>
              <a:rPr lang="ru-RU" sz="2000" b="1" dirty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брошюра о проектах – победителях конкурсов 2014-2015 </a:t>
            </a:r>
            <a:r>
              <a:rPr lang="ru-RU" sz="20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годов</a:t>
            </a:r>
            <a:r>
              <a:rPr lang="ru-RU" sz="2000" b="1" dirty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.</a:t>
            </a:r>
            <a:r>
              <a:rPr lang="ru-RU" sz="20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000099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593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35696" y="548680"/>
            <a:ext cx="658919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3399"/>
                </a:solidFill>
                <a:latin typeface="Bookman Old Style" panose="02050604050505020204" pitchFamily="18" charset="0"/>
              </a:rPr>
              <a:t>Реестр СОНКО - </a:t>
            </a:r>
            <a:r>
              <a:rPr lang="ru-RU" sz="4000" b="1" dirty="0">
                <a:solidFill>
                  <a:srgbClr val="003399"/>
                </a:solidFill>
                <a:latin typeface="Bookman Old Style" panose="02050604050505020204" pitchFamily="18" charset="0"/>
              </a:rPr>
              <a:t>получателей поддержки</a:t>
            </a:r>
            <a:endParaRPr lang="ru-RU" sz="4000" b="1" dirty="0">
              <a:solidFill>
                <a:srgbClr val="003399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3" y="2060848"/>
            <a:ext cx="8208912" cy="4680520"/>
          </a:xfrm>
        </p:spPr>
        <p:txBody>
          <a:bodyPr>
            <a:noAutofit/>
          </a:bodyPr>
          <a:lstStyle/>
          <a:p>
            <a:pPr algn="just"/>
            <a:r>
              <a:rPr lang="ru-RU" alt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Информация о СОНКО, </a:t>
            </a:r>
            <a:r>
              <a:rPr lang="ru-RU" altLang="ru-RU" sz="24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которым оказывается областная государственная поддержка, </a:t>
            </a:r>
            <a:r>
              <a:rPr lang="ru-RU" alt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размещается в областном РЕЕСТРЕ </a:t>
            </a:r>
            <a:r>
              <a:rPr lang="ru-RU" altLang="ru-RU" sz="24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социально ориентированных некоммерческих </a:t>
            </a:r>
            <a:r>
              <a:rPr lang="ru-RU" alt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организаций </a:t>
            </a:r>
            <a:r>
              <a:rPr lang="ru-RU" altLang="ru-RU" sz="2400" b="1" i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(ведет управление ГИО и ПИО по связям с общественностью и национальным отношениям</a:t>
            </a:r>
            <a:r>
              <a:rPr lang="ru-RU" altLang="ru-RU" sz="2400" b="1" i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).</a:t>
            </a:r>
            <a:endParaRPr lang="ru-RU" altLang="ru-RU" sz="2400" b="1" dirty="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r>
              <a:rPr lang="ru-RU" altLang="ru-RU" sz="24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В настоящее время в реестр организаций Иркутской области – получателей поддержки внесено </a:t>
            </a:r>
            <a:r>
              <a:rPr lang="ru-RU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263</a:t>
            </a:r>
            <a:r>
              <a:rPr lang="ru-RU" sz="2400" dirty="0">
                <a:latin typeface="Bookman Old Style" panose="02050604050505020204" pitchFamily="18" charset="0"/>
              </a:rPr>
              <a:t> </a:t>
            </a:r>
            <a:r>
              <a:rPr lang="ru-RU" altLang="ru-RU" sz="24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записи</a:t>
            </a:r>
            <a:endParaRPr lang="ru-RU" altLang="ru-RU" sz="2400" b="1" dirty="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endParaRPr lang="ru-RU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0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908720"/>
            <a:ext cx="8208912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spcBef>
                <a:spcPts val="600"/>
              </a:spcBef>
              <a:buClr>
                <a:srgbClr val="465E9C"/>
              </a:buClr>
              <a:buSzPct val="73000"/>
            </a:pPr>
            <a:r>
              <a:rPr lang="ru-RU" altLang="ru-RU" sz="28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В реестре размещается </a:t>
            </a:r>
          </a:p>
          <a:p>
            <a:pPr lvl="0" algn="ctr" eaLnBrk="0" hangingPunct="0">
              <a:spcBef>
                <a:spcPts val="600"/>
              </a:spcBef>
              <a:buClr>
                <a:srgbClr val="465E9C"/>
              </a:buClr>
              <a:buSzPct val="73000"/>
            </a:pPr>
            <a:r>
              <a:rPr lang="ru-RU" altLang="ru-RU" sz="28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информация об НКО, получивших поддержку, в </a:t>
            </a:r>
          </a:p>
          <a:p>
            <a:pPr marL="457200" lvl="0" indent="-457200" eaLnBrk="0" hangingPunct="0">
              <a:spcBef>
                <a:spcPts val="600"/>
              </a:spcBef>
              <a:buClr>
                <a:srgbClr val="465E9C"/>
              </a:buClr>
              <a:buSzPct val="73000"/>
              <a:buFont typeface="Wingdings" panose="05000000000000000000" pitchFamily="2" charset="2"/>
              <a:buChar char="§"/>
            </a:pPr>
            <a:r>
              <a:rPr lang="ru-RU" altLang="ru-RU" sz="28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управлении ГИО и ПИО по связям </a:t>
            </a:r>
            <a:r>
              <a:rPr lang="ru-RU" altLang="ru-RU" sz="28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с общественностью и национальным </a:t>
            </a:r>
            <a:r>
              <a:rPr lang="ru-RU" altLang="ru-RU" sz="28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отношениям;</a:t>
            </a:r>
            <a:endParaRPr lang="ru-RU" altLang="ru-RU" sz="2800" b="1" dirty="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marL="457200" lvl="0" indent="-457200" eaLnBrk="0" hangingPunct="0">
              <a:spcBef>
                <a:spcPts val="600"/>
              </a:spcBef>
              <a:buClr>
                <a:srgbClr val="465E9C"/>
              </a:buClr>
              <a:buSzPct val="73000"/>
              <a:buFont typeface="Wingdings" panose="05000000000000000000" pitchFamily="2" charset="2"/>
              <a:buChar char="§"/>
            </a:pPr>
            <a:r>
              <a:rPr lang="ru-RU" altLang="ru-RU" sz="28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министерстве культуры и архивов Иркутской области;</a:t>
            </a:r>
          </a:p>
          <a:p>
            <a:pPr marL="457200" lvl="0" indent="-457200" eaLnBrk="0" hangingPunct="0">
              <a:spcBef>
                <a:spcPts val="600"/>
              </a:spcBef>
              <a:buClr>
                <a:srgbClr val="465E9C"/>
              </a:buClr>
              <a:buSzPct val="73000"/>
              <a:buFont typeface="Wingdings" panose="05000000000000000000" pitchFamily="2" charset="2"/>
              <a:buChar char="§"/>
            </a:pPr>
            <a:r>
              <a:rPr lang="ru-RU" altLang="ru-RU" sz="2800" b="1" dirty="0" smtClean="0">
                <a:solidFill>
                  <a:srgbClr val="000099"/>
                </a:solidFill>
                <a:latin typeface="Bookman Old Style" panose="02050604050505020204" pitchFamily="18" charset="0"/>
              </a:rPr>
              <a:t>министерстве социального </a:t>
            </a:r>
            <a:r>
              <a:rPr lang="ru-RU" altLang="ru-RU" sz="2800" b="1" dirty="0">
                <a:solidFill>
                  <a:srgbClr val="000099"/>
                </a:solidFill>
                <a:latin typeface="Bookman Old Style" panose="02050604050505020204" pitchFamily="18" charset="0"/>
              </a:rPr>
              <a:t>развития, опеки и попечительства Иркутской области </a:t>
            </a:r>
            <a:endParaRPr lang="ru-RU" altLang="ru-RU" dirty="0">
              <a:solidFill>
                <a:srgbClr val="000099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962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692696"/>
            <a:ext cx="80283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endParaRPr lang="ru-RU" sz="2000" b="1" dirty="0" smtClean="0">
              <a:solidFill>
                <a:srgbClr val="000099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endParaRPr lang="ru-RU" sz="2000" b="1" dirty="0">
              <a:solidFill>
                <a:srgbClr val="000099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r>
              <a:rPr lang="ru-RU" sz="20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Информационно-техническим </a:t>
            </a:r>
            <a:r>
              <a:rPr lang="ru-RU" sz="2000" b="1" dirty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центром Правительства Иркутской области и Губернатора Иркутской области разработан портал, посвященный деятельности НКО Иркутской области </a:t>
            </a:r>
            <a:r>
              <a:rPr lang="ru-RU" sz="2000" b="1" u="sng" dirty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  <a:hlinkClick r:id="rId2"/>
              </a:rPr>
              <a:t>http://irkobl.ru/sites/nko/</a:t>
            </a:r>
            <a:r>
              <a:rPr lang="ru-RU" sz="2000" b="1" dirty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000099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endParaRPr lang="ru-RU" sz="2000" b="1" dirty="0" smtClean="0">
              <a:solidFill>
                <a:srgbClr val="000099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r>
              <a:rPr lang="ru-RU" sz="20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На портале размещена информация по разделам: База НКО, ТОС, Новости, НКЦ, Документы, Нормативные правовые акты, Текущие тендеры, Форум, Информация, Фото, Контакты.</a:t>
            </a:r>
          </a:p>
          <a:p>
            <a:pPr indent="450215" algn="ctr">
              <a:spcAft>
                <a:spcPts val="0"/>
              </a:spcAft>
            </a:pPr>
            <a:r>
              <a:rPr lang="ru-RU" sz="2000" b="1" dirty="0" smtClean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С </a:t>
            </a:r>
            <a:r>
              <a:rPr lang="ru-RU" sz="2000" b="1" dirty="0">
                <a:solidFill>
                  <a:srgbClr val="000099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сентября 2017 года портал работал в тестовом режиме, в настоящий момент на повестке дня – презентация портала для НКО Иркутской области.</a:t>
            </a:r>
            <a:endParaRPr lang="ru-RU" sz="2000" b="1" dirty="0">
              <a:solidFill>
                <a:srgbClr val="000099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916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372" r="5372"/>
          <a:stretch/>
        </p:blipFill>
        <p:spPr>
          <a:xfrm>
            <a:off x="1177336" y="1268760"/>
            <a:ext cx="7715143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26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90032" y="2420888"/>
            <a:ext cx="7772400" cy="1566672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Спасибо за внимание!</a:t>
            </a:r>
            <a:endParaRPr lang="ru-RU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6345</TotalTime>
  <Words>549</Words>
  <Application>Microsoft Office PowerPoint</Application>
  <PresentationFormat>Экран (4:3)</PresentationFormat>
  <Paragraphs>76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Bookman Old Style</vt:lpstr>
      <vt:lpstr>Calibri</vt:lpstr>
      <vt:lpstr>Century Gothic</vt:lpstr>
      <vt:lpstr>Times New Roman</vt:lpstr>
      <vt:lpstr>Wingdings</vt:lpstr>
      <vt:lpstr>Wingdings 3</vt:lpstr>
      <vt:lpstr>Легкий дым</vt:lpstr>
      <vt:lpstr>Информационная         поддержка некоммерческих организаций  Иркутской области </vt:lpstr>
      <vt:lpstr>Презентация PowerPoint</vt:lpstr>
      <vt:lpstr>Виды НКО Иркутской области  (самые многочисленные)</vt:lpstr>
      <vt:lpstr>Сколько НКО реально работают?</vt:lpstr>
      <vt:lpstr>Презентация PowerPoint</vt:lpstr>
      <vt:lpstr>География деятельности НКО  в Иркутской области </vt:lpstr>
      <vt:lpstr>Информационная поддержка НКО</vt:lpstr>
      <vt:lpstr>Презентация PowerPoint</vt:lpstr>
      <vt:lpstr>Презентация PowerPoint</vt:lpstr>
      <vt:lpstr>Презентация PowerPoint</vt:lpstr>
      <vt:lpstr>В социальной сети Facebook создана группа «Губернское собрание общественности»  </vt:lpstr>
      <vt:lpstr>Презентация PowerPoint</vt:lpstr>
      <vt:lpstr>Брошюры о победителях ежегодного конкурса  «Губернское собрание общественности иркутской области» </vt:lpstr>
      <vt:lpstr>Реестр СОНКО - получателей поддержки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m.kovalskaya</dc:creator>
  <cp:lastModifiedBy>Елена Юрьевна Подскочина</cp:lastModifiedBy>
  <cp:revision>474</cp:revision>
  <cp:lastPrinted>2017-03-01T09:15:49Z</cp:lastPrinted>
  <dcterms:created xsi:type="dcterms:W3CDTF">2011-11-29T02:47:19Z</dcterms:created>
  <dcterms:modified xsi:type="dcterms:W3CDTF">2017-12-22T02:56:01Z</dcterms:modified>
</cp:coreProperties>
</file>