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8" r:id="rId1"/>
  </p:sldMasterIdLst>
  <p:notesMasterIdLst>
    <p:notesMasterId r:id="rId11"/>
  </p:notesMasterIdLst>
  <p:handoutMasterIdLst>
    <p:handoutMasterId r:id="rId12"/>
  </p:handoutMasterIdLst>
  <p:sldIdLst>
    <p:sldId id="694" r:id="rId2"/>
    <p:sldId id="705" r:id="rId3"/>
    <p:sldId id="703" r:id="rId4"/>
    <p:sldId id="704" r:id="rId5"/>
    <p:sldId id="695" r:id="rId6"/>
    <p:sldId id="706" r:id="rId7"/>
    <p:sldId id="699" r:id="rId8"/>
    <p:sldId id="691" r:id="rId9"/>
    <p:sldId id="693" r:id="rId10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60000"/>
    <a:srgbClr val="1C4372"/>
    <a:srgbClr val="008000"/>
    <a:srgbClr val="52AC2E"/>
    <a:srgbClr val="000099"/>
    <a:srgbClr val="6CCF55"/>
    <a:srgbClr val="95D153"/>
    <a:srgbClr val="00339A"/>
    <a:srgbClr val="23538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9149" autoAdjust="0"/>
    <p:restoredTop sz="97432" autoAdjust="0"/>
  </p:normalViewPr>
  <p:slideViewPr>
    <p:cSldViewPr>
      <p:cViewPr>
        <p:scale>
          <a:sx n="70" d="100"/>
          <a:sy n="70" d="100"/>
        </p:scale>
        <p:origin x="-198" y="-8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46488421050709"/>
          <c:y val="0.1755291078769026"/>
          <c:w val="0.83972664155912102"/>
          <c:h val="0.7147685542447235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Субсидии для СОНКО на возмещение затрат в связи с предоставлением социальных услуг, млн. руб.                                                 </c:v>
                </c:pt>
              </c:strCache>
            </c:strRef>
          </c:tx>
          <c:spPr>
            <a:solidFill>
              <a:schemeClr val="accent1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2"/>
            <c:invertIfNegative val="0"/>
            <c:bubble3D val="0"/>
            <c:spPr>
              <a:solidFill>
                <a:srgbClr val="52AC2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2.899131675821379E-3"/>
                  <c:y val="-0.35512195341658737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rgbClr val="1C4372"/>
                        </a:solidFill>
                      </a:defRPr>
                    </a:pPr>
                    <a:r>
                      <a:rPr lang="en-US" b="1" dirty="0" smtClean="0">
                        <a:solidFill>
                          <a:srgbClr val="1C4372"/>
                        </a:solidFill>
                      </a:rPr>
                      <a:t>8,90</a:t>
                    </a:r>
                    <a:r>
                      <a:rPr lang="ru-RU" b="1" dirty="0" smtClean="0">
                        <a:solidFill>
                          <a:srgbClr val="1C4372"/>
                        </a:solidFill>
                      </a:rPr>
                      <a:t> </a:t>
                    </a:r>
                    <a:r>
                      <a:rPr lang="ru-RU" b="1" dirty="0" err="1" smtClean="0">
                        <a:solidFill>
                          <a:srgbClr val="1C4372"/>
                        </a:solidFill>
                      </a:rPr>
                      <a:t>млн.руб</a:t>
                    </a:r>
                    <a:r>
                      <a:rPr lang="ru-RU" b="1" dirty="0" smtClean="0">
                        <a:solidFill>
                          <a:srgbClr val="1C4372"/>
                        </a:solidFill>
                      </a:rPr>
                      <a:t>.</a:t>
                    </a:r>
                    <a:endParaRPr lang="en-US" b="1" dirty="0">
                      <a:solidFill>
                        <a:srgbClr val="1C4372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49565837910583E-3"/>
                  <c:y val="-0.44568996838189151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rgbClr val="1C4372"/>
                        </a:solidFill>
                      </a:defRPr>
                    </a:pPr>
                    <a:r>
                      <a:rPr lang="en-US" b="1" dirty="0" smtClean="0">
                        <a:solidFill>
                          <a:srgbClr val="1C4372"/>
                        </a:solidFill>
                      </a:rPr>
                      <a:t>11,87</a:t>
                    </a:r>
                    <a:r>
                      <a:rPr lang="ru-RU" b="1" dirty="0" smtClean="0">
                        <a:solidFill>
                          <a:srgbClr val="1C4372"/>
                        </a:solidFill>
                      </a:rPr>
                      <a:t> </a:t>
                    </a:r>
                    <a:r>
                      <a:rPr lang="ru-RU" b="1" dirty="0" err="1" smtClean="0">
                        <a:solidFill>
                          <a:srgbClr val="1C4372"/>
                        </a:solidFill>
                      </a:rPr>
                      <a:t>млн.руб</a:t>
                    </a:r>
                    <a:r>
                      <a:rPr lang="ru-RU" b="1" dirty="0" smtClean="0">
                        <a:solidFill>
                          <a:srgbClr val="1C4372"/>
                        </a:solidFill>
                      </a:rPr>
                      <a:t>.</a:t>
                    </a:r>
                    <a:endParaRPr lang="en-US" b="1" dirty="0">
                      <a:solidFill>
                        <a:srgbClr val="1C4372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3488116527744232E-3"/>
                  <c:y val="-0.20258634926449623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rgbClr val="1C4372"/>
                        </a:solidFill>
                      </a:defRPr>
                    </a:pPr>
                    <a:r>
                      <a:rPr lang="en-US" b="1" dirty="0" smtClean="0">
                        <a:solidFill>
                          <a:srgbClr val="1C4372"/>
                        </a:solidFill>
                      </a:rPr>
                      <a:t>2,17</a:t>
                    </a:r>
                    <a:r>
                      <a:rPr lang="ru-RU" b="1" dirty="0" smtClean="0">
                        <a:solidFill>
                          <a:srgbClr val="1C4372"/>
                        </a:solidFill>
                      </a:rPr>
                      <a:t> </a:t>
                    </a:r>
                    <a:r>
                      <a:rPr lang="ru-RU" b="1" dirty="0" err="1" smtClean="0">
                        <a:solidFill>
                          <a:srgbClr val="1C4372"/>
                        </a:solidFill>
                      </a:rPr>
                      <a:t>млн.руб</a:t>
                    </a:r>
                    <a:r>
                      <a:rPr lang="ru-RU" b="1" dirty="0" smtClean="0">
                        <a:solidFill>
                          <a:srgbClr val="1C4372"/>
                        </a:solidFill>
                      </a:rPr>
                      <a:t>. за 1 п/г 2017 г.</a:t>
                    </a:r>
                    <a:endParaRPr lang="en-US" b="1" dirty="0">
                      <a:solidFill>
                        <a:srgbClr val="1C4372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1C437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8.9014000000000006</c:v>
                </c:pt>
                <c:pt idx="1">
                  <c:v>11.871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23456"/>
        <c:axId val="78950912"/>
      </c:barChart>
      <c:catAx>
        <c:axId val="32723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8950912"/>
        <c:crosses val="autoZero"/>
        <c:auto val="1"/>
        <c:lblAlgn val="ctr"/>
        <c:lblOffset val="100"/>
        <c:noMultiLvlLbl val="0"/>
      </c:catAx>
      <c:valAx>
        <c:axId val="78950912"/>
        <c:scaling>
          <c:orientation val="minMax"/>
          <c:max val="12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327234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>
          <a:latin typeface="+mn-lt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18759" cy="493085"/>
          </a:xfrm>
          <a:prstGeom prst="rect">
            <a:avLst/>
          </a:prstGeom>
        </p:spPr>
        <p:txBody>
          <a:bodyPr vert="horz" lIns="90327" tIns="45164" rIns="90327" bIns="4516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929" y="2"/>
            <a:ext cx="2918759" cy="493085"/>
          </a:xfrm>
          <a:prstGeom prst="rect">
            <a:avLst/>
          </a:prstGeom>
        </p:spPr>
        <p:txBody>
          <a:bodyPr vert="horz" lIns="90327" tIns="45164" rIns="90327" bIns="4516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7837F4-7208-40A6-81BA-5BCD443C93FF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370927"/>
            <a:ext cx="2918759" cy="493085"/>
          </a:xfrm>
          <a:prstGeom prst="rect">
            <a:avLst/>
          </a:prstGeom>
        </p:spPr>
        <p:txBody>
          <a:bodyPr vert="horz" lIns="90327" tIns="45164" rIns="90327" bIns="4516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929" y="9370927"/>
            <a:ext cx="2918759" cy="493085"/>
          </a:xfrm>
          <a:prstGeom prst="rect">
            <a:avLst/>
          </a:prstGeom>
        </p:spPr>
        <p:txBody>
          <a:bodyPr vert="horz" lIns="90327" tIns="45164" rIns="90327" bIns="4516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D16FC19-B366-4112-AFFD-748BA83956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883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18759" cy="4930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327" tIns="45164" rIns="90327" bIns="45164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929" y="2"/>
            <a:ext cx="2918759" cy="4930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327" tIns="45164" rIns="90327" bIns="4516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/>
            </a:lvl1pPr>
          </a:lstStyle>
          <a:p>
            <a:pPr>
              <a:defRPr/>
            </a:pPr>
            <a:fld id="{62055F00-7992-4DB6-9AA1-8541FE4BD60D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39775"/>
            <a:ext cx="4929187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225" y="4686617"/>
            <a:ext cx="5388395" cy="444007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327" tIns="45164" rIns="90327" bIns="451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370927"/>
            <a:ext cx="2918759" cy="4930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327" tIns="45164" rIns="90327" bIns="45164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929" y="9370927"/>
            <a:ext cx="2918759" cy="4930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327" tIns="45164" rIns="90327" bIns="4516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1"/>
            </a:lvl1pPr>
          </a:lstStyle>
          <a:p>
            <a:pPr>
              <a:defRPr/>
            </a:pPr>
            <a:fld id="{38F3BCBD-E5AD-4494-8817-7D401165E8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8643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F3BCBD-E5AD-4494-8817-7D401165E8A5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491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9FE40-05AD-4E56-8AC6-79D15872067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18DC8-D69B-4DD4-B705-BAB4D55822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361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C464E-0AD6-4415-BA10-97E2DFF1647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203EE-5A49-4316-A1E6-2B88028E4D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96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A08A7-6D8D-4636-B845-1D0DFA53E4D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28155-2C58-4376-9E9F-B37F8CBA56B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422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BAC78-499E-4754-9BE2-C1A52414E01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A2EFB-B466-4B93-8DD8-6B8D17B459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894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4C26A-1E1C-41A3-A314-EDA5E0868D1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2DFC3-A927-4FD5-998D-5FEF529FDCD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29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B0D98-2D5B-4524-9224-D9A7BCD26BE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E66FA-4276-447F-A3C7-9121683CB1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067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89B3A-27FE-46A5-93A2-569807B4762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ECE58-DD8F-41A7-82C0-941C977FA5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705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5A4E6-C319-40D8-A013-ADC9CE5F6C7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71D5-AFD1-4600-87B8-EC0E16363B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81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9EC3-8F2A-441F-92ED-8343FE643AA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6B163-F42F-4558-B02B-D3FE901361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750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105FB-8F6F-4AB0-98BB-C8F385EFA8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C4B0C-5B1C-4D2D-BC6C-401DA1BA2BE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734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5226D-37F7-4585-B0E5-998238FB0C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BA8B8-A5A1-467E-AAA9-A273952E32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537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2A61E-4491-4AC5-AC89-F62DF058759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C9E4E-9931-44F9-A6CB-8821CD61DD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727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0447C2EE-1A9C-45A3-BC42-EFAC50FE7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CBC122BA-4C5C-4491-A08D-C4920A45C1F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464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Подзаголовок 7"/>
          <p:cNvSpPr txBox="1">
            <a:spLocks/>
          </p:cNvSpPr>
          <p:nvPr/>
        </p:nvSpPr>
        <p:spPr bwMode="auto">
          <a:xfrm>
            <a:off x="371673" y="2060848"/>
            <a:ext cx="8424936" cy="144016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2800" b="1" dirty="0" smtClean="0">
                <a:solidFill>
                  <a:srgbClr val="1C4372"/>
                </a:solidFill>
                <a:latin typeface="+mn-lt"/>
                <a:cs typeface="Arial" pitchFamily="34" charset="0"/>
              </a:rPr>
              <a:t>Об участии социально ориентированных некоммерческих организаций в оказании </a:t>
            </a:r>
            <a:r>
              <a:rPr lang="ru-RU" sz="2800" b="1" dirty="0">
                <a:solidFill>
                  <a:srgbClr val="1C4372"/>
                </a:solidFill>
                <a:latin typeface="+mn-lt"/>
                <a:cs typeface="Arial" pitchFamily="34" charset="0"/>
              </a:rPr>
              <a:t>социальных услуг </a:t>
            </a:r>
            <a:r>
              <a:rPr lang="ru-RU" sz="2800" b="1" dirty="0" smtClean="0">
                <a:solidFill>
                  <a:srgbClr val="1C4372"/>
                </a:solidFill>
                <a:latin typeface="+mn-lt"/>
                <a:cs typeface="Arial" pitchFamily="34" charset="0"/>
              </a:rPr>
              <a:t>в Иркутской области</a:t>
            </a:r>
            <a:endParaRPr lang="ru-RU" altLang="ru-RU" sz="2800" b="1" dirty="0">
              <a:solidFill>
                <a:srgbClr val="1C4372"/>
              </a:solidFill>
              <a:latin typeface="+mn-lt"/>
              <a:cs typeface="Arial" pitchFamily="34" charset="0"/>
            </a:endParaRPr>
          </a:p>
        </p:txBody>
      </p:sp>
      <p:sp>
        <p:nvSpPr>
          <p:cNvPr id="11" name="Подзаголовок 7"/>
          <p:cNvSpPr txBox="1">
            <a:spLocks/>
          </p:cNvSpPr>
          <p:nvPr/>
        </p:nvSpPr>
        <p:spPr>
          <a:xfrm>
            <a:off x="0" y="48251"/>
            <a:ext cx="9144000" cy="92868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/>
            </a:pPr>
            <a:endParaRPr lang="ru-RU" b="1" dirty="0">
              <a:solidFill>
                <a:srgbClr val="FFFFCC"/>
              </a:solidFill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ru-RU" sz="3200" dirty="0">
              <a:solidFill>
                <a:srgbClr val="FFFFCC"/>
              </a:solidFill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923928" y="4149080"/>
            <a:ext cx="511256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400" b="1" dirty="0" smtClean="0">
                <a:solidFill>
                  <a:srgbClr val="1F497D"/>
                </a:solidFill>
                <a:latin typeface="+mn-lt"/>
                <a:cs typeface="Arial" panose="020B0604020202020204" pitchFamily="34" charset="0"/>
              </a:rPr>
              <a:t>Макаров Алексей Сергеевич, первый </a:t>
            </a:r>
            <a:r>
              <a:rPr lang="ru-RU" sz="2400" b="1" dirty="0">
                <a:solidFill>
                  <a:srgbClr val="1F497D"/>
                </a:solidFill>
                <a:latin typeface="+mn-lt"/>
                <a:cs typeface="Arial" panose="020B0604020202020204" pitchFamily="34" charset="0"/>
              </a:rPr>
              <a:t>заместитель министра социального развития, опеки и попечительства Иркутской области</a:t>
            </a:r>
          </a:p>
          <a:p>
            <a:pPr eaLnBrk="1" hangingPunct="1"/>
            <a:r>
              <a:rPr lang="ru-RU" sz="2400" b="1" dirty="0" smtClean="0">
                <a:solidFill>
                  <a:srgbClr val="1F497D"/>
                </a:solidFill>
                <a:latin typeface="+mn-lt"/>
                <a:cs typeface="Arial" panose="020B0604020202020204" pitchFamily="34" charset="0"/>
              </a:rPr>
              <a:t>  </a:t>
            </a:r>
            <a:endParaRPr lang="ru-RU" sz="2400" b="1" dirty="0">
              <a:solidFill>
                <a:srgbClr val="1F497D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58652"/>
            <a:ext cx="77976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F497D"/>
                </a:solidFill>
                <a:latin typeface="+mn-lt"/>
                <a:cs typeface="Arial" panose="020B0604020202020204" pitchFamily="34" charset="0"/>
              </a:rPr>
              <a:t>МИНИСТЕРСТВО СОЦИАЛЬНО</a:t>
            </a:r>
            <a:r>
              <a:rPr lang="ru-RU" b="1" dirty="0" smtClean="0">
                <a:solidFill>
                  <a:srgbClr val="1F497D"/>
                </a:solidFill>
                <a:latin typeface="+mn-lt"/>
                <a:cs typeface="Arial" panose="020B0604020202020204" pitchFamily="34" charset="0"/>
              </a:rPr>
              <a:t>ГО</a:t>
            </a:r>
            <a:r>
              <a:rPr lang="ru-RU" sz="2000" b="1" dirty="0" smtClean="0">
                <a:solidFill>
                  <a:srgbClr val="1F497D"/>
                </a:solidFill>
                <a:latin typeface="+mn-lt"/>
                <a:cs typeface="Arial" panose="020B0604020202020204" pitchFamily="34" charset="0"/>
              </a:rPr>
              <a:t> РАЗВИТИЯ, ОПЕКИ И ПОПЕЧИТЕЛЬСТВА ИРКУТСКОЙ ОБЛАСТИ</a:t>
            </a:r>
            <a:endParaRPr lang="ru-RU" sz="2000" dirty="0">
              <a:solidFill>
                <a:srgbClr val="1F497D"/>
              </a:solidFill>
              <a:latin typeface="+mn-lt"/>
            </a:endParaRPr>
          </a:p>
        </p:txBody>
      </p:sp>
      <p:pic>
        <p:nvPicPr>
          <p:cNvPr id="7" name="Picture 8" descr="Эмблема министерства МАРТ 2016 без фо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46" y="332656"/>
            <a:ext cx="124777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31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Прямая соединительная линия 63"/>
          <p:cNvCxnSpPr/>
          <p:nvPr/>
        </p:nvCxnSpPr>
        <p:spPr>
          <a:xfrm flipH="1">
            <a:off x="10805574" y="7431642"/>
            <a:ext cx="1403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flipH="1">
            <a:off x="10776461" y="8569436"/>
            <a:ext cx="1403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кругленный прямоугольник 6"/>
          <p:cNvSpPr/>
          <p:nvPr/>
        </p:nvSpPr>
        <p:spPr>
          <a:xfrm>
            <a:off x="136937" y="1124744"/>
            <a:ext cx="8827550" cy="792088"/>
          </a:xfrm>
          <a:prstGeom prst="roundRect">
            <a:avLst/>
          </a:prstGeom>
          <a:gradFill>
            <a:gsLst>
              <a:gs pos="32000">
                <a:schemeClr val="accent3">
                  <a:lumMod val="20000"/>
                  <a:lumOff val="80000"/>
                </a:schemeClr>
              </a:gs>
              <a:gs pos="0">
                <a:srgbClr val="EAE7CC"/>
              </a:gs>
              <a:gs pos="6000">
                <a:schemeClr val="accent3">
                  <a:lumMod val="40000"/>
                  <a:lumOff val="60000"/>
                </a:schemeClr>
              </a:gs>
              <a:gs pos="31000">
                <a:schemeClr val="accent3">
                  <a:lumMod val="20000"/>
                  <a:lumOff val="80000"/>
                </a:schemeClr>
              </a:gs>
              <a:gs pos="13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75000"/>
                </a:schemeClr>
              </a:gs>
              <a:gs pos="0">
                <a:schemeClr val="accent3">
                  <a:lumMod val="75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200" b="1" dirty="0" smtClean="0">
                <a:solidFill>
                  <a:srgbClr val="1C4372"/>
                </a:solidFill>
              </a:rPr>
              <a:t>Федеральный закон от </a:t>
            </a:r>
            <a:r>
              <a:rPr lang="ru-RU" sz="2200" b="1" dirty="0">
                <a:solidFill>
                  <a:srgbClr val="1C4372"/>
                </a:solidFill>
              </a:rPr>
              <a:t>28 декабря 2013 года № 442-ФЗ «Об основах социального обслуживания граждан в Российской Федерации»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82400" y="260648"/>
            <a:ext cx="8366063" cy="6480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 smtClean="0">
                <a:solidFill>
                  <a:srgbClr val="1C4372"/>
                </a:solidFill>
                <a:latin typeface="+mn-lt"/>
              </a:rPr>
              <a:t>Нормативная правовая база</a:t>
            </a:r>
            <a:endParaRPr lang="ru-RU" sz="2800" dirty="0">
              <a:solidFill>
                <a:srgbClr val="1C4372"/>
              </a:solidFill>
              <a:latin typeface="+mn-lt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36937" y="2060848"/>
            <a:ext cx="8827551" cy="1008112"/>
          </a:xfrm>
          <a:prstGeom prst="roundRect">
            <a:avLst/>
          </a:prstGeom>
          <a:gradFill>
            <a:gsLst>
              <a:gs pos="25000">
                <a:schemeClr val="accent3">
                  <a:lumMod val="20000"/>
                  <a:lumOff val="80000"/>
                </a:schemeClr>
              </a:gs>
              <a:gs pos="0">
                <a:srgbClr val="EAE7CC"/>
              </a:gs>
              <a:gs pos="6000">
                <a:schemeClr val="accent3">
                  <a:lumMod val="40000"/>
                  <a:lumOff val="60000"/>
                </a:schemeClr>
              </a:gs>
              <a:gs pos="30000">
                <a:schemeClr val="accent3">
                  <a:lumMod val="20000"/>
                  <a:lumOff val="80000"/>
                </a:schemeClr>
              </a:gs>
              <a:gs pos="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75000"/>
                </a:schemeClr>
              </a:gs>
              <a:gs pos="0">
                <a:schemeClr val="accent3">
                  <a:lumMod val="75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200" b="1" dirty="0" smtClean="0">
                <a:solidFill>
                  <a:srgbClr val="1C4372"/>
                </a:solidFill>
              </a:rPr>
              <a:t>Закон </a:t>
            </a:r>
            <a:r>
              <a:rPr lang="ru-RU" sz="2200" b="1" dirty="0">
                <a:solidFill>
                  <a:srgbClr val="1C4372"/>
                </a:solidFill>
              </a:rPr>
              <a:t>Иркутской области от 1 декабря 2014 года № </a:t>
            </a:r>
            <a:r>
              <a:rPr lang="ru-RU" sz="2200" b="1" dirty="0" smtClean="0">
                <a:solidFill>
                  <a:srgbClr val="1C4372"/>
                </a:solidFill>
              </a:rPr>
              <a:t>144-оз «</a:t>
            </a:r>
            <a:r>
              <a:rPr lang="ru-RU" sz="2200" b="1" dirty="0">
                <a:solidFill>
                  <a:srgbClr val="1C4372"/>
                </a:solidFill>
              </a:rPr>
              <a:t>Об отдельных вопросах социального обслуживания граждан в Иркутской области»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6936" y="3140968"/>
            <a:ext cx="8827551" cy="2232248"/>
          </a:xfrm>
          <a:prstGeom prst="roundRect">
            <a:avLst/>
          </a:prstGeom>
          <a:gradFill>
            <a:gsLst>
              <a:gs pos="25000">
                <a:schemeClr val="accent3">
                  <a:lumMod val="20000"/>
                  <a:lumOff val="80000"/>
                </a:schemeClr>
              </a:gs>
              <a:gs pos="0">
                <a:srgbClr val="EAE7CC"/>
              </a:gs>
              <a:gs pos="6000">
                <a:schemeClr val="accent3">
                  <a:lumMod val="40000"/>
                  <a:lumOff val="60000"/>
                </a:schemeClr>
              </a:gs>
              <a:gs pos="30000">
                <a:schemeClr val="accent3">
                  <a:lumMod val="20000"/>
                  <a:lumOff val="80000"/>
                </a:schemeClr>
              </a:gs>
              <a:gs pos="3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75000"/>
                </a:schemeClr>
              </a:gs>
              <a:gs pos="0">
                <a:schemeClr val="accent3">
                  <a:lumMod val="75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200" b="1" dirty="0" smtClean="0">
                <a:solidFill>
                  <a:srgbClr val="1C4372"/>
                </a:solidFill>
              </a:rPr>
              <a:t>Постановление </a:t>
            </a:r>
            <a:r>
              <a:rPr lang="ru-RU" sz="2200" b="1" dirty="0">
                <a:solidFill>
                  <a:srgbClr val="1C4372"/>
                </a:solidFill>
              </a:rPr>
              <a:t>Правительства Иркутской области от 15 декабря 2014 года № 654-пп «Об утверждении Положения об определении порядка и размера </a:t>
            </a:r>
            <a:r>
              <a:rPr lang="ru-RU" sz="2200" b="1" dirty="0" smtClean="0">
                <a:solidFill>
                  <a:srgbClr val="1C4372"/>
                </a:solidFill>
              </a:rPr>
              <a:t>компенсации, выплачиваемой </a:t>
            </a:r>
            <a:r>
              <a:rPr lang="ru-RU" sz="2200" b="1" dirty="0">
                <a:solidFill>
                  <a:srgbClr val="1C4372"/>
                </a:solidFill>
              </a:rPr>
              <a:t>поставщику или поставщикам социальных услуг, включенным в реестр поставщиков социальных услуг в Иркутской области, но не участвующим в выполнении государственного задания (заказа</a:t>
            </a:r>
            <a:r>
              <a:rPr lang="ru-RU" sz="2200" b="1" dirty="0" smtClean="0">
                <a:solidFill>
                  <a:srgbClr val="1C4372"/>
                </a:solidFill>
              </a:rPr>
              <a:t>)»</a:t>
            </a:r>
            <a:endParaRPr lang="ru-RU" sz="2200" b="1" dirty="0">
              <a:solidFill>
                <a:srgbClr val="1C4372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36937" y="5445224"/>
            <a:ext cx="8827551" cy="1368152"/>
          </a:xfrm>
          <a:prstGeom prst="roundRect">
            <a:avLst/>
          </a:prstGeom>
          <a:gradFill>
            <a:gsLst>
              <a:gs pos="25000">
                <a:schemeClr val="accent3">
                  <a:lumMod val="20000"/>
                  <a:lumOff val="80000"/>
                </a:schemeClr>
              </a:gs>
              <a:gs pos="0">
                <a:srgbClr val="EAE7CC"/>
              </a:gs>
              <a:gs pos="6000">
                <a:schemeClr val="accent3">
                  <a:lumMod val="40000"/>
                  <a:lumOff val="60000"/>
                </a:schemeClr>
              </a:gs>
              <a:gs pos="30000">
                <a:schemeClr val="accent3">
                  <a:lumMod val="20000"/>
                  <a:lumOff val="80000"/>
                </a:schemeClr>
              </a:gs>
              <a:gs pos="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75000"/>
                </a:schemeClr>
              </a:gs>
              <a:gs pos="0">
                <a:schemeClr val="accent3">
                  <a:lumMod val="75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200" b="1" dirty="0" smtClean="0">
                <a:solidFill>
                  <a:srgbClr val="1C4372"/>
                </a:solidFill>
              </a:rPr>
              <a:t>Приказ министерства социального развития, опеки и попечительства </a:t>
            </a:r>
            <a:r>
              <a:rPr lang="ru-RU" sz="2200" b="1" dirty="0">
                <a:solidFill>
                  <a:srgbClr val="1C4372"/>
                </a:solidFill>
              </a:rPr>
              <a:t>Иркутской области от 19 ноября 2014 года </a:t>
            </a:r>
            <a:r>
              <a:rPr lang="ru-RU" sz="2200" b="1" dirty="0" smtClean="0">
                <a:solidFill>
                  <a:srgbClr val="1C4372"/>
                </a:solidFill>
              </a:rPr>
              <a:t>№ </a:t>
            </a:r>
            <a:r>
              <a:rPr lang="ru-RU" sz="2200" b="1" dirty="0">
                <a:solidFill>
                  <a:srgbClr val="1C4372"/>
                </a:solidFill>
              </a:rPr>
              <a:t>182-мпр «Об утверждении Положения о реестре поставщиков социальных услуг в Иркутской </a:t>
            </a:r>
            <a:r>
              <a:rPr lang="ru-RU" sz="2200" b="1" dirty="0" smtClean="0">
                <a:solidFill>
                  <a:srgbClr val="1C4372"/>
                </a:solidFill>
              </a:rPr>
              <a:t>области»</a:t>
            </a:r>
            <a:endParaRPr lang="ru-RU" sz="2200" b="1" dirty="0">
              <a:solidFill>
                <a:srgbClr val="1C43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19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Прямая соединительная линия 63"/>
          <p:cNvCxnSpPr/>
          <p:nvPr/>
        </p:nvCxnSpPr>
        <p:spPr>
          <a:xfrm flipH="1">
            <a:off x="10805574" y="7431642"/>
            <a:ext cx="1403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flipH="1">
            <a:off x="10776461" y="8569436"/>
            <a:ext cx="1403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кругленный прямоугольник 6"/>
          <p:cNvSpPr/>
          <p:nvPr/>
        </p:nvSpPr>
        <p:spPr>
          <a:xfrm>
            <a:off x="369858" y="1124744"/>
            <a:ext cx="8378606" cy="504056"/>
          </a:xfrm>
          <a:prstGeom prst="roundRect">
            <a:avLst/>
          </a:prstGeom>
          <a:gradFill>
            <a:gsLst>
              <a:gs pos="15000">
                <a:schemeClr val="accent5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0">
                <a:schemeClr val="accent1">
                  <a:shade val="94000"/>
                  <a:satMod val="13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>
                <a:solidFill>
                  <a:srgbClr val="1C4372"/>
                </a:solidFill>
              </a:rPr>
              <a:t>Развитие конкуренции на </a:t>
            </a:r>
            <a:r>
              <a:rPr lang="ru-RU" sz="2800" b="1" dirty="0" smtClean="0">
                <a:solidFill>
                  <a:srgbClr val="1C4372"/>
                </a:solidFill>
              </a:rPr>
              <a:t>рынке социальных </a:t>
            </a:r>
            <a:r>
              <a:rPr lang="ru-RU" sz="2800" b="1" dirty="0">
                <a:solidFill>
                  <a:srgbClr val="1C4372"/>
                </a:solidFill>
              </a:rPr>
              <a:t>услуг</a:t>
            </a:r>
            <a:endParaRPr lang="ru-RU" sz="2800" dirty="0">
              <a:solidFill>
                <a:srgbClr val="1C4372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82400" y="260648"/>
            <a:ext cx="8366063" cy="6480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 smtClean="0">
                <a:solidFill>
                  <a:srgbClr val="1C4372"/>
                </a:solidFill>
                <a:latin typeface="+mn-lt"/>
              </a:rPr>
              <a:t>Основные цели</a:t>
            </a:r>
            <a:endParaRPr lang="ru-RU" sz="2800" dirty="0">
              <a:solidFill>
                <a:srgbClr val="1C4372"/>
              </a:solidFill>
              <a:latin typeface="+mn-lt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2398" y="1772816"/>
            <a:ext cx="8378606" cy="504056"/>
          </a:xfrm>
          <a:prstGeom prst="roundRect">
            <a:avLst/>
          </a:prstGeom>
          <a:gradFill>
            <a:gsLst>
              <a:gs pos="15000">
                <a:schemeClr val="accent5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0">
                <a:schemeClr val="accent1">
                  <a:shade val="94000"/>
                  <a:satMod val="13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>
                <a:solidFill>
                  <a:srgbClr val="1C4372"/>
                </a:solidFill>
              </a:rPr>
              <a:t>Снижение стоимости социальной услуги</a:t>
            </a:r>
            <a:endParaRPr lang="ru-RU" sz="2800" dirty="0">
              <a:solidFill>
                <a:srgbClr val="1C4372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5536" y="2420888"/>
            <a:ext cx="8366066" cy="936104"/>
          </a:xfrm>
          <a:prstGeom prst="roundRect">
            <a:avLst/>
          </a:prstGeom>
          <a:gradFill>
            <a:gsLst>
              <a:gs pos="8000">
                <a:schemeClr val="accent5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0">
                <a:schemeClr val="accent1">
                  <a:shade val="94000"/>
                  <a:satMod val="13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>
                <a:solidFill>
                  <a:srgbClr val="1C4372"/>
                </a:solidFill>
              </a:rPr>
              <a:t>Ликвидация очередности на предоставление социальных услуг</a:t>
            </a:r>
            <a:endParaRPr lang="ru-RU" sz="2800" dirty="0">
              <a:solidFill>
                <a:srgbClr val="1C4372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82401" y="3501009"/>
            <a:ext cx="8378606" cy="864096"/>
          </a:xfrm>
          <a:prstGeom prst="roundRect">
            <a:avLst/>
          </a:prstGeom>
          <a:gradFill>
            <a:gsLst>
              <a:gs pos="8000">
                <a:schemeClr val="accent5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0">
                <a:schemeClr val="accent1">
                  <a:shade val="94000"/>
                  <a:satMod val="13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1C4372"/>
                </a:solidFill>
              </a:rPr>
              <a:t>Повышение качества и доступности социальных </a:t>
            </a:r>
            <a:r>
              <a:rPr lang="ru-RU" sz="2800" b="1" dirty="0" smtClean="0">
                <a:solidFill>
                  <a:srgbClr val="1C4372"/>
                </a:solidFill>
              </a:rPr>
              <a:t>услуг</a:t>
            </a:r>
            <a:endParaRPr lang="ru-RU" sz="2800" dirty="0">
              <a:solidFill>
                <a:srgbClr val="1C4372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82403" y="6093296"/>
            <a:ext cx="8378604" cy="504056"/>
          </a:xfrm>
          <a:prstGeom prst="roundRect">
            <a:avLst/>
          </a:prstGeom>
          <a:gradFill>
            <a:gsLst>
              <a:gs pos="15000">
                <a:schemeClr val="accent5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0">
                <a:schemeClr val="accent1">
                  <a:shade val="94000"/>
                  <a:satMod val="13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srgbClr val="1C4372"/>
                </a:solidFill>
              </a:rPr>
              <a:t>Оптимизация бюджетных расходов</a:t>
            </a:r>
            <a:endParaRPr lang="ru-RU" sz="2800" dirty="0">
              <a:solidFill>
                <a:srgbClr val="1C4372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82401" y="4509120"/>
            <a:ext cx="8378606" cy="1440160"/>
          </a:xfrm>
          <a:prstGeom prst="roundRect">
            <a:avLst/>
          </a:prstGeom>
          <a:gradFill>
            <a:gsLst>
              <a:gs pos="6000">
                <a:schemeClr val="accent5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0">
                <a:schemeClr val="accent1">
                  <a:shade val="94000"/>
                  <a:satMod val="13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C4372"/>
                </a:solidFill>
              </a:rPr>
              <a:t>Выявление и предоставление дополнительных востребованных услуг, не оказываемых государственными организациями</a:t>
            </a:r>
            <a:endParaRPr lang="ru-RU" sz="2800" dirty="0">
              <a:solidFill>
                <a:srgbClr val="1C43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78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1"/>
          <p:cNvSpPr>
            <a:spLocks noChangeArrowheads="1"/>
          </p:cNvSpPr>
          <p:nvPr/>
        </p:nvSpPr>
        <p:spPr bwMode="auto">
          <a:xfrm>
            <a:off x="8712200" y="0"/>
            <a:ext cx="431800" cy="83661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pic>
        <p:nvPicPr>
          <p:cNvPr id="92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Прямоугольник 14"/>
          <p:cNvSpPr>
            <a:spLocks noChangeArrowheads="1"/>
          </p:cNvSpPr>
          <p:nvPr/>
        </p:nvSpPr>
        <p:spPr bwMode="auto">
          <a:xfrm>
            <a:off x="467544" y="261144"/>
            <a:ext cx="8320856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800" b="1" dirty="0" smtClean="0">
                <a:solidFill>
                  <a:srgbClr val="1C4372"/>
                </a:solidFill>
                <a:latin typeface="+mn-lt"/>
              </a:rPr>
              <a:t>Направления работы</a:t>
            </a:r>
            <a:endParaRPr lang="ru-RU" altLang="ru-RU" sz="2800" b="1" u="sng" dirty="0">
              <a:solidFill>
                <a:srgbClr val="1C4372"/>
              </a:solidFill>
              <a:latin typeface="+mn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49300" y="1196752"/>
            <a:ext cx="7023100" cy="8318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cap="sq"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1C4372"/>
                </a:solidFill>
                <a:latin typeface="Arial" panose="020B0604020202020204" pitchFamily="34" charset="0"/>
              </a:rPr>
              <a:t>Мониторинг в рамках опроса получателей социальных услуг</a:t>
            </a:r>
            <a:endParaRPr lang="ru-RU" sz="2200" b="1" dirty="0">
              <a:solidFill>
                <a:srgbClr val="1C4372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7544" y="4005064"/>
            <a:ext cx="3816424" cy="8302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1C4372"/>
                </a:solidFill>
                <a:latin typeface="Arial" panose="020B0604020202020204" pitchFamily="34" charset="0"/>
              </a:rPr>
              <a:t>Общественная палата Иркутской области</a:t>
            </a:r>
            <a:endParaRPr lang="ru-RU" sz="2200" b="1" dirty="0">
              <a:solidFill>
                <a:srgbClr val="1C4372"/>
              </a:solidFill>
              <a:latin typeface="Arial" panose="020B0604020202020204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763688" y="3555802"/>
            <a:ext cx="2160240" cy="449262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4860031" y="4005064"/>
            <a:ext cx="3852169" cy="8302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1C4372"/>
                </a:solidFill>
                <a:latin typeface="Arial" panose="020B0604020202020204" pitchFamily="34" charset="0"/>
              </a:rPr>
              <a:t>Центр инноваций социальной сферы ИГУ</a:t>
            </a:r>
            <a:endParaRPr lang="ru-RU" sz="2200" b="1" dirty="0">
              <a:solidFill>
                <a:srgbClr val="1C4372"/>
              </a:solidFill>
              <a:latin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23827" y="5157192"/>
            <a:ext cx="7048573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1C4372"/>
                </a:solidFill>
                <a:latin typeface="Arial" panose="020B0604020202020204" pitchFamily="34" charset="0"/>
              </a:rPr>
              <a:t>Рабочая группа по </a:t>
            </a:r>
            <a:r>
              <a:rPr lang="ru-RU" sz="2400" b="1" dirty="0" smtClean="0">
                <a:solidFill>
                  <a:srgbClr val="1C4372"/>
                </a:solidFill>
                <a:latin typeface="Arial" panose="020B0604020202020204" pitchFamily="34" charset="0"/>
              </a:rPr>
              <a:t>совершенствованию Стандартов </a:t>
            </a:r>
            <a:r>
              <a:rPr lang="ru-RU" sz="2400" b="1" dirty="0">
                <a:solidFill>
                  <a:srgbClr val="1C4372"/>
                </a:solidFill>
                <a:latin typeface="Arial" panose="020B0604020202020204" pitchFamily="34" charset="0"/>
              </a:rPr>
              <a:t>социальных </a:t>
            </a:r>
            <a:r>
              <a:rPr lang="ru-RU" sz="2400" b="1" dirty="0" smtClean="0">
                <a:solidFill>
                  <a:srgbClr val="1C4372"/>
                </a:solidFill>
                <a:latin typeface="Arial" panose="020B0604020202020204" pitchFamily="34" charset="0"/>
              </a:rPr>
              <a:t>услуг</a:t>
            </a:r>
            <a:endParaRPr lang="ru-RU" sz="2200" b="1" dirty="0">
              <a:solidFill>
                <a:srgbClr val="1C4372"/>
              </a:solidFill>
              <a:latin typeface="Arial" panose="020B0604020202020204" pitchFamily="34" charset="0"/>
            </a:endParaRPr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5148064" y="3555802"/>
            <a:ext cx="2370336" cy="449262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149300" y="2348880"/>
            <a:ext cx="702310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1C4372"/>
                </a:solidFill>
                <a:latin typeface="Arial" panose="020B0604020202020204" pitchFamily="34" charset="0"/>
              </a:rPr>
              <a:t>Рабочая группа по обеспечению доступа негосударственных организаций, в том числе СОНКО к бюджетным </a:t>
            </a:r>
            <a:r>
              <a:rPr lang="ru-RU" sz="2400" b="1" dirty="0" smtClean="0">
                <a:solidFill>
                  <a:srgbClr val="1C4372"/>
                </a:solidFill>
                <a:latin typeface="Arial" panose="020B0604020202020204" pitchFamily="34" charset="0"/>
              </a:rPr>
              <a:t>средствам</a:t>
            </a:r>
            <a:endParaRPr lang="ru-RU" sz="2200" b="1" dirty="0">
              <a:solidFill>
                <a:srgbClr val="1C437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59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Прямая соединительная линия 63"/>
          <p:cNvCxnSpPr/>
          <p:nvPr/>
        </p:nvCxnSpPr>
        <p:spPr>
          <a:xfrm flipH="1">
            <a:off x="10805574" y="7431642"/>
            <a:ext cx="1403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43"/>
          <p:cNvSpPr/>
          <p:nvPr/>
        </p:nvSpPr>
        <p:spPr>
          <a:xfrm>
            <a:off x="1130056" y="3902714"/>
            <a:ext cx="6826320" cy="201622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800" b="1" dirty="0"/>
              <a:t>по периоду нахождения в реестре поставщиков социальных услуг Иркутской области – до 6 месяцев (ранее – 1 год)</a:t>
            </a:r>
            <a:endParaRPr lang="ru-RU" sz="28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flipH="1">
            <a:off x="10776461" y="8569436"/>
            <a:ext cx="1403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кругленный прямоугольник 6"/>
          <p:cNvSpPr/>
          <p:nvPr/>
        </p:nvSpPr>
        <p:spPr>
          <a:xfrm>
            <a:off x="1115616" y="1476400"/>
            <a:ext cx="6826319" cy="188059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800" b="1" dirty="0"/>
              <a:t>по возмещению понесенных затрат – до одного календарного месяца (ранее – 1 год)</a:t>
            </a:r>
            <a:r>
              <a:rPr lang="ru-RU" sz="2800" b="1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endParaRPr lang="ru-RU" sz="28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23528" y="44624"/>
            <a:ext cx="8640960" cy="10081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 smtClean="0">
                <a:solidFill>
                  <a:srgbClr val="1C4372"/>
                </a:solidFill>
                <a:latin typeface="+mn-lt"/>
              </a:rPr>
              <a:t>Снижены барьеры для доступа СОНКО к бюджетным средствам, в том числе сокращены сроки:</a:t>
            </a:r>
            <a:r>
              <a:rPr lang="ru-RU" sz="2800" dirty="0" smtClean="0">
                <a:solidFill>
                  <a:srgbClr val="1C4372"/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rgbClr val="1C4372"/>
                </a:solidFill>
                <a:latin typeface="+mn-lt"/>
              </a:rPr>
            </a:br>
            <a:endParaRPr lang="ru-RU" sz="2800" dirty="0">
              <a:solidFill>
                <a:srgbClr val="1C437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380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Прямая соединительная линия 63"/>
          <p:cNvCxnSpPr/>
          <p:nvPr/>
        </p:nvCxnSpPr>
        <p:spPr>
          <a:xfrm flipH="1">
            <a:off x="10805574" y="7431642"/>
            <a:ext cx="1403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flipH="1">
            <a:off x="10776461" y="8569436"/>
            <a:ext cx="1403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/>
          <p:cNvSpPr txBox="1">
            <a:spLocks/>
          </p:cNvSpPr>
          <p:nvPr/>
        </p:nvSpPr>
        <p:spPr>
          <a:xfrm>
            <a:off x="382400" y="260648"/>
            <a:ext cx="8366063" cy="6480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 smtClean="0">
                <a:solidFill>
                  <a:srgbClr val="1C4372"/>
                </a:solidFill>
                <a:latin typeface="+mn-lt"/>
              </a:rPr>
              <a:t>Требования контрольно-надзорных органов</a:t>
            </a:r>
            <a:endParaRPr lang="ru-RU" sz="2800" dirty="0">
              <a:solidFill>
                <a:srgbClr val="1C4372"/>
              </a:solidFill>
              <a:latin typeface="+mn-lt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6449" y="1124744"/>
            <a:ext cx="8434557" cy="504056"/>
          </a:xfrm>
          <a:prstGeom prst="roundRect">
            <a:avLst/>
          </a:prstGeom>
          <a:gradFill>
            <a:gsLst>
              <a:gs pos="15000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60000"/>
                  <a:lumOff val="40000"/>
                </a:schemeClr>
              </a:gs>
              <a:gs pos="1000">
                <a:schemeClr val="accent4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1C4372"/>
                </a:solidFill>
              </a:rPr>
              <a:t>В сфере защиты прав потребителей</a:t>
            </a:r>
            <a:endParaRPr lang="ru-RU" sz="2800" b="1" dirty="0">
              <a:solidFill>
                <a:srgbClr val="1C4372"/>
              </a:solidFill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772" y="5445224"/>
            <a:ext cx="8419233" cy="504056"/>
          </a:xfrm>
          <a:prstGeom prst="roundRect">
            <a:avLst/>
          </a:prstGeom>
          <a:gradFill>
            <a:gsLst>
              <a:gs pos="15000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60000"/>
                  <a:lumOff val="40000"/>
                </a:schemeClr>
              </a:gs>
              <a:gs pos="1000">
                <a:schemeClr val="accent4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1C4372"/>
                </a:solidFill>
              </a:rPr>
              <a:t>В сфере защиты информации</a:t>
            </a:r>
            <a:endParaRPr lang="ru-RU" sz="2800" b="1" dirty="0">
              <a:solidFill>
                <a:srgbClr val="1C4372"/>
              </a:solidFill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6448" y="6093296"/>
            <a:ext cx="8434558" cy="504056"/>
          </a:xfrm>
          <a:prstGeom prst="roundRect">
            <a:avLst/>
          </a:prstGeom>
          <a:gradFill>
            <a:gsLst>
              <a:gs pos="15000">
                <a:schemeClr val="accent4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56667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1C4372"/>
                </a:solidFill>
              </a:rPr>
              <a:t>В сфере охраны труда и др.</a:t>
            </a:r>
            <a:endParaRPr lang="ru-RU" sz="2800" b="1" dirty="0">
              <a:solidFill>
                <a:srgbClr val="1C4372"/>
              </a:solidFill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46026" y="3501008"/>
            <a:ext cx="8414980" cy="504056"/>
          </a:xfrm>
          <a:prstGeom prst="roundRect">
            <a:avLst/>
          </a:prstGeom>
          <a:gradFill>
            <a:gsLst>
              <a:gs pos="15000">
                <a:schemeClr val="accent4">
                  <a:lumMod val="20000"/>
                  <a:lumOff val="80000"/>
                </a:schemeClr>
              </a:gs>
              <a:gs pos="5415">
                <a:srgbClr val="C5B8D4"/>
              </a:gs>
              <a:gs pos="0">
                <a:schemeClr val="accent4">
                  <a:lumMod val="60000"/>
                  <a:lumOff val="40000"/>
                </a:schemeClr>
              </a:gs>
              <a:gs pos="3000">
                <a:schemeClr val="accent4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1C4372"/>
                </a:solidFill>
              </a:rPr>
              <a:t>В сфере безопасности медицинской деятельности</a:t>
            </a:r>
            <a:endParaRPr lang="ru-RU" sz="2800" b="1" dirty="0">
              <a:solidFill>
                <a:srgbClr val="1C4372"/>
              </a:solidFill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6448" y="4149080"/>
            <a:ext cx="8434558" cy="504056"/>
          </a:xfrm>
          <a:prstGeom prst="roundRect">
            <a:avLst/>
          </a:prstGeom>
          <a:gradFill>
            <a:gsLst>
              <a:gs pos="15000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60000"/>
                  <a:lumOff val="40000"/>
                </a:schemeClr>
              </a:gs>
              <a:gs pos="2000">
                <a:schemeClr val="accent4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1C4372"/>
                </a:solidFill>
              </a:rPr>
              <a:t>В сфере пожарного надзора</a:t>
            </a:r>
            <a:endParaRPr lang="ru-RU" sz="2800" b="1" dirty="0">
              <a:solidFill>
                <a:srgbClr val="1C4372"/>
              </a:solidFill>
              <a:cs typeface="Arial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6448" y="4797152"/>
            <a:ext cx="8434558" cy="504056"/>
          </a:xfrm>
          <a:prstGeom prst="roundRect">
            <a:avLst/>
          </a:prstGeom>
          <a:gradFill>
            <a:gsLst>
              <a:gs pos="15000">
                <a:schemeClr val="accent4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59167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1C4372"/>
                </a:solidFill>
              </a:rPr>
              <a:t>В сфере прокурорского надзора</a:t>
            </a:r>
            <a:endParaRPr lang="ru-RU" sz="2800" b="1" dirty="0">
              <a:solidFill>
                <a:srgbClr val="1C4372"/>
              </a:solidFill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6449" y="1772816"/>
            <a:ext cx="8434557" cy="936104"/>
          </a:xfrm>
          <a:prstGeom prst="roundRect">
            <a:avLst/>
          </a:prstGeom>
          <a:gradFill>
            <a:gsLst>
              <a:gs pos="85000">
                <a:schemeClr val="accent4">
                  <a:lumMod val="20000"/>
                  <a:lumOff val="80000"/>
                </a:schemeClr>
              </a:gs>
              <a:gs pos="7000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60000"/>
                  <a:lumOff val="40000"/>
                </a:schemeClr>
              </a:gs>
              <a:gs pos="2000">
                <a:schemeClr val="accent4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1C4372"/>
                </a:solidFill>
              </a:rPr>
              <a:t>В сфере соблюдения санитарно-эпидемиологических требований</a:t>
            </a:r>
            <a:endParaRPr lang="ru-RU" sz="2800" b="1" dirty="0">
              <a:solidFill>
                <a:srgbClr val="1C4372"/>
              </a:solidFill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6448" y="2852936"/>
            <a:ext cx="8434557" cy="504056"/>
          </a:xfrm>
          <a:prstGeom prst="roundRect">
            <a:avLst/>
          </a:prstGeom>
          <a:gradFill>
            <a:gsLst>
              <a:gs pos="15000">
                <a:schemeClr val="accent4">
                  <a:lumMod val="20000"/>
                  <a:lumOff val="80000"/>
                </a:schemeClr>
              </a:gs>
              <a:gs pos="6255">
                <a:srgbClr val="C8BCD6"/>
              </a:gs>
              <a:gs pos="0">
                <a:schemeClr val="accent4">
                  <a:lumMod val="60000"/>
                  <a:lumOff val="40000"/>
                </a:schemeClr>
              </a:gs>
              <a:gs pos="4000">
                <a:schemeClr val="accent4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1C4372"/>
                </a:solidFill>
              </a:rPr>
              <a:t>В сфере контроля продукции сельского хозяйства</a:t>
            </a:r>
            <a:endParaRPr lang="ru-RU" sz="2800" b="1" dirty="0">
              <a:solidFill>
                <a:srgbClr val="1C4372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95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Прямая соединительная линия 63"/>
          <p:cNvCxnSpPr/>
          <p:nvPr/>
        </p:nvCxnSpPr>
        <p:spPr>
          <a:xfrm flipH="1">
            <a:off x="10805574" y="7431642"/>
            <a:ext cx="1403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43"/>
          <p:cNvSpPr/>
          <p:nvPr/>
        </p:nvSpPr>
        <p:spPr>
          <a:xfrm>
            <a:off x="827584" y="2132856"/>
            <a:ext cx="7560840" cy="136815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800" b="1" dirty="0"/>
              <a:t>Иркутское областное отделение Общероссийской общественной организации «Российский Красный Крест»</a:t>
            </a:r>
            <a:endParaRPr lang="ru-RU" sz="28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flipH="1">
            <a:off x="10776461" y="8569436"/>
            <a:ext cx="1403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кругленный прямоугольник 6"/>
          <p:cNvSpPr/>
          <p:nvPr/>
        </p:nvSpPr>
        <p:spPr>
          <a:xfrm>
            <a:off x="827584" y="1196752"/>
            <a:ext cx="7560840" cy="65645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800" b="1" dirty="0"/>
              <a:t>Благотворительный фонд «Оберег»</a:t>
            </a:r>
            <a:endParaRPr lang="ru-RU" sz="28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-27384"/>
            <a:ext cx="9144000" cy="9361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 smtClean="0">
                <a:solidFill>
                  <a:srgbClr val="1C4372"/>
                </a:solidFill>
                <a:latin typeface="+mn-lt"/>
              </a:rPr>
              <a:t>В реестр </a:t>
            </a:r>
            <a:r>
              <a:rPr lang="ru-RU" sz="2800" b="1" dirty="0">
                <a:solidFill>
                  <a:srgbClr val="1C4372"/>
                </a:solidFill>
                <a:latin typeface="+mn-lt"/>
              </a:rPr>
              <a:t>поставщиков социальных услуг </a:t>
            </a:r>
            <a:r>
              <a:rPr lang="ru-RU" sz="2800" b="1" dirty="0" smtClean="0">
                <a:solidFill>
                  <a:srgbClr val="1C4372"/>
                </a:solidFill>
                <a:latin typeface="+mn-lt"/>
              </a:rPr>
              <a:t>в Иркутской области включены 4 негосударственные организации</a:t>
            </a:r>
            <a:endParaRPr lang="ru-RU" sz="2800" b="1" dirty="0">
              <a:solidFill>
                <a:srgbClr val="1C4372"/>
              </a:solidFill>
              <a:latin typeface="+mn-lt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63588" y="3789040"/>
            <a:ext cx="7560840" cy="136815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800" b="1" dirty="0"/>
              <a:t>автономная некоммерческая организация Центр социального обслуживания «Милосердие»</a:t>
            </a:r>
            <a:endParaRPr lang="ru-RU" sz="2800" b="1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63587" y="5445224"/>
            <a:ext cx="7543299" cy="93610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ru-RU" sz="2800" b="1" dirty="0"/>
              <a:t>ООО Федеральная сеть пансионатов «Долголетие»</a:t>
            </a:r>
            <a:endParaRPr lang="ru-RU" sz="2800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31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236058155"/>
              </p:ext>
            </p:extLst>
          </p:nvPr>
        </p:nvGraphicFramePr>
        <p:xfrm>
          <a:off x="275252" y="1052736"/>
          <a:ext cx="876124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899592" y="44624"/>
            <a:ext cx="7303279" cy="91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400" b="1" dirty="0" smtClean="0">
                <a:solidFill>
                  <a:srgbClr val="00339A"/>
                </a:solidFill>
                <a:latin typeface="+mn-lt"/>
              </a:rPr>
              <a:t>Предоставление компенсации (субсидии) негосударственным поставщикам социальных услуг</a:t>
            </a:r>
            <a:endParaRPr lang="ru-RU" sz="2400" dirty="0">
              <a:solidFill>
                <a:srgbClr val="00339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560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Подзаголовок 7"/>
          <p:cNvSpPr txBox="1">
            <a:spLocks/>
          </p:cNvSpPr>
          <p:nvPr/>
        </p:nvSpPr>
        <p:spPr bwMode="auto">
          <a:xfrm>
            <a:off x="103993" y="3068960"/>
            <a:ext cx="8860495" cy="1440160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3000" b="1" dirty="0" smtClean="0">
                <a:solidFill>
                  <a:srgbClr val="1F497D"/>
                </a:solidFill>
                <a:latin typeface="+mn-lt"/>
                <a:cs typeface="Arial" pitchFamily="34" charset="0"/>
              </a:rPr>
              <a:t>Спасибо за внимание!</a:t>
            </a:r>
            <a:endParaRPr lang="ru-RU" altLang="ru-RU" sz="3000" b="1" dirty="0">
              <a:solidFill>
                <a:srgbClr val="1F497D"/>
              </a:solidFill>
              <a:latin typeface="+mn-lt"/>
              <a:cs typeface="Arial" pitchFamily="34" charset="0"/>
            </a:endParaRPr>
          </a:p>
        </p:txBody>
      </p:sp>
      <p:sp>
        <p:nvSpPr>
          <p:cNvPr id="11" name="Подзаголовок 7"/>
          <p:cNvSpPr txBox="1">
            <a:spLocks/>
          </p:cNvSpPr>
          <p:nvPr/>
        </p:nvSpPr>
        <p:spPr>
          <a:xfrm>
            <a:off x="0" y="48251"/>
            <a:ext cx="9144000" cy="92868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/>
            </a:pPr>
            <a:endParaRPr lang="ru-RU" b="1" dirty="0">
              <a:solidFill>
                <a:srgbClr val="FFFFCC"/>
              </a:solidFill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ru-RU" sz="3200" dirty="0">
              <a:solidFill>
                <a:srgbClr val="FFFFCC"/>
              </a:solidFill>
            </a:endParaRPr>
          </a:p>
        </p:txBody>
      </p:sp>
      <p:pic>
        <p:nvPicPr>
          <p:cNvPr id="4" name="Picture 8" descr="Эмблема министерства МАРТ 2016 без фо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46" y="332656"/>
            <a:ext cx="124777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23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Zased_W_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Zased_W_</Template>
  <TotalTime>13514</TotalTime>
  <Words>404</Words>
  <Application>Microsoft Office PowerPoint</Application>
  <PresentationFormat>Экран (4:3)</PresentationFormat>
  <Paragraphs>45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5_Zased_W_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Пестрецов Андрей Анатольевич</dc:creator>
  <cp:lastModifiedBy>Доменик Анна Юрьевна</cp:lastModifiedBy>
  <cp:revision>504</cp:revision>
  <cp:lastPrinted>2017-12-19T04:08:57Z</cp:lastPrinted>
  <dcterms:created xsi:type="dcterms:W3CDTF">2014-06-02T12:56:21Z</dcterms:created>
  <dcterms:modified xsi:type="dcterms:W3CDTF">2017-12-21T07:47:33Z</dcterms:modified>
</cp:coreProperties>
</file>