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56" r:id="rId5"/>
    <p:sldId id="257" r:id="rId6"/>
    <p:sldId id="258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2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8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06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795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3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70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16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422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86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163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43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0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FAFC1-ABD8-41A3-8608-2ADF424F6FCB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EA3E2-B584-49AF-89A5-F8AE849D7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8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9293"/>
            <a:ext cx="7412883" cy="792085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Основные финансово - экономические показатели </a:t>
            </a:r>
            <a:br>
              <a:rPr lang="ru-RU" sz="2000" dirty="0" smtClean="0"/>
            </a:br>
            <a:r>
              <a:rPr lang="ru-RU" sz="2000" dirty="0" smtClean="0"/>
              <a:t>пищевой и перерабатывающей промышленности </a:t>
            </a:r>
            <a:br>
              <a:rPr lang="ru-RU" sz="2000" dirty="0" smtClean="0"/>
            </a:br>
            <a:r>
              <a:rPr lang="ru-RU" sz="2000" dirty="0" smtClean="0"/>
              <a:t>Иркутской области</a:t>
            </a:r>
            <a:endParaRPr lang="ru-RU" sz="20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70226" y="159293"/>
            <a:ext cx="8794262" cy="893445"/>
            <a:chOff x="170225" y="159291"/>
            <a:chExt cx="8978722" cy="893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16947" y="990020"/>
              <a:ext cx="8532000" cy="36000"/>
            </a:xfrm>
            <a:prstGeom prst="rect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ru-RU" kern="0">
                <a:solidFill>
                  <a:prstClr val="white"/>
                </a:solidFill>
              </a:endParaRPr>
            </a:p>
          </p:txBody>
        </p:sp>
        <p:pic>
          <p:nvPicPr>
            <p:cNvPr id="6" name="Picture 5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25" y="159291"/>
              <a:ext cx="893445" cy="893445"/>
            </a:xfrm>
            <a:prstGeom prst="ellipse">
              <a:avLst/>
            </a:prstGeom>
            <a:ln w="63500" cap="rnd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50" y="193901"/>
            <a:ext cx="10604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325122"/>
              </p:ext>
            </p:extLst>
          </p:nvPr>
        </p:nvGraphicFramePr>
        <p:xfrm>
          <a:off x="1113721" y="1988840"/>
          <a:ext cx="734481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3461470"/>
                <a:gridCol w="1242712"/>
                <a:gridCol w="1056458"/>
                <a:gridCol w="86409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</a:t>
                      </a:r>
                      <a:endParaRPr lang="ru-RU" sz="1200" b="1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января 2021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на 1 января 2022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Мясная продукция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Рыбной продукции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Переработка  овощей и фруктов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Производство растительных масел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Молочная продукция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Мукомольная и крупяная продукция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Хлеб, хлебобулочных изделия и мучные кондитерские изделия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444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Производство готовых кормов для животных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Производство прочих пищевых продуктов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87624" y="1340768"/>
            <a:ext cx="7128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effectLst/>
                <a:latin typeface="Times New Roman"/>
                <a:ea typeface="Calibri"/>
              </a:rPr>
              <a:t>Распределение  учтенных предприятий и ИП по ОКВЭД: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896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9293"/>
            <a:ext cx="7412883" cy="792085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Основные финансово - экономические показатели </a:t>
            </a:r>
            <a:br>
              <a:rPr lang="ru-RU" sz="2000" dirty="0" smtClean="0"/>
            </a:br>
            <a:r>
              <a:rPr lang="ru-RU" sz="2000" dirty="0" smtClean="0"/>
              <a:t>пищевая и перерабатывающая промышленность </a:t>
            </a:r>
            <a:br>
              <a:rPr lang="ru-RU" sz="2000" dirty="0" smtClean="0"/>
            </a:br>
            <a:r>
              <a:rPr lang="ru-RU" sz="2000" dirty="0" smtClean="0"/>
              <a:t>Иркутской области</a:t>
            </a:r>
            <a:endParaRPr lang="ru-RU" sz="20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70226" y="159293"/>
            <a:ext cx="8794262" cy="893445"/>
            <a:chOff x="170225" y="159291"/>
            <a:chExt cx="8978722" cy="893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16947" y="990020"/>
              <a:ext cx="8532000" cy="36000"/>
            </a:xfrm>
            <a:prstGeom prst="rect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ru-RU" kern="0">
                <a:solidFill>
                  <a:prstClr val="white"/>
                </a:solidFill>
              </a:endParaRPr>
            </a:p>
          </p:txBody>
        </p:sp>
        <p:pic>
          <p:nvPicPr>
            <p:cNvPr id="6" name="Picture 5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25" y="159291"/>
              <a:ext cx="893445" cy="893445"/>
            </a:xfrm>
            <a:prstGeom prst="ellipse">
              <a:avLst/>
            </a:prstGeom>
            <a:ln w="63500" cap="rnd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50" y="193901"/>
            <a:ext cx="10604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233701"/>
              </p:ext>
            </p:extLst>
          </p:nvPr>
        </p:nvGraphicFramePr>
        <p:xfrm>
          <a:off x="607768" y="1945640"/>
          <a:ext cx="8068688" cy="4509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872"/>
                <a:gridCol w="3310472"/>
                <a:gridCol w="2017172"/>
                <a:gridCol w="2017172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месяцев 2022 года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Маргарины и спреды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89,7%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Масла растительные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20,0%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20,0%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Колбасных изделий 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11,05%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11,9%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Мясо сельскохозяйственной птицы 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11,9%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Хлеб и хлебобулочных изделий недлительного хранения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10,7%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9,2%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Переработанное на пищевую продукцию, мясо и субпродукты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5,4%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8,2%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Молоко</a:t>
                      </a: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сырое крупного рогатого скота, козье и овечье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6,8%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6,2%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Кондитерские изделия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Рыба переработанная и консервированная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Масло сливочное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2,6%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Мука пшеничная и пшенично-ржаная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99592" y="1124744"/>
            <a:ext cx="7183958" cy="709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effectLst/>
                <a:latin typeface="Times New Roman"/>
                <a:ea typeface="Calibri"/>
                <a:cs typeface="Times New Roman"/>
              </a:rPr>
              <a:t>Доля Иркутской области в объемах производства пищевой продукции в Сибирском федеральном округе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4668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9293"/>
            <a:ext cx="7412883" cy="792085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Основные  финансово - экономические показатели </a:t>
            </a:r>
            <a:br>
              <a:rPr lang="ru-RU" sz="2000" dirty="0" smtClean="0"/>
            </a:br>
            <a:r>
              <a:rPr lang="ru-RU" sz="2000" dirty="0" smtClean="0"/>
              <a:t>пищевой и перерабатывающей промышленности </a:t>
            </a:r>
            <a:br>
              <a:rPr lang="ru-RU" sz="2000" dirty="0" smtClean="0"/>
            </a:br>
            <a:r>
              <a:rPr lang="ru-RU" sz="2000" dirty="0" smtClean="0"/>
              <a:t>Иркутской области</a:t>
            </a:r>
            <a:endParaRPr lang="ru-RU" sz="20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70226" y="159293"/>
            <a:ext cx="8794262" cy="893445"/>
            <a:chOff x="170225" y="159291"/>
            <a:chExt cx="8978722" cy="893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16947" y="990020"/>
              <a:ext cx="8532000" cy="36000"/>
            </a:xfrm>
            <a:prstGeom prst="rect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ru-RU" kern="0">
                <a:solidFill>
                  <a:prstClr val="white"/>
                </a:solidFill>
              </a:endParaRPr>
            </a:p>
          </p:txBody>
        </p:sp>
        <p:pic>
          <p:nvPicPr>
            <p:cNvPr id="6" name="Picture 5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25" y="159291"/>
              <a:ext cx="893445" cy="893445"/>
            </a:xfrm>
            <a:prstGeom prst="ellipse">
              <a:avLst/>
            </a:prstGeom>
            <a:ln w="63500" cap="rnd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50" y="193901"/>
            <a:ext cx="10604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873301"/>
              </p:ext>
            </p:extLst>
          </p:nvPr>
        </p:nvGraphicFramePr>
        <p:xfrm>
          <a:off x="395536" y="1127939"/>
          <a:ext cx="4896544" cy="5599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296144"/>
                <a:gridCol w="1584176"/>
              </a:tblGrid>
              <a:tr h="7210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Январь – сентябрь </a:t>
                      </a:r>
                    </a:p>
                    <a:p>
                      <a:pPr algn="ctr"/>
                      <a:r>
                        <a:rPr lang="ru-RU" sz="1400" dirty="0" smtClean="0"/>
                        <a:t>2022 </a:t>
                      </a:r>
                      <a:endParaRPr lang="ru-RU" sz="1400" dirty="0"/>
                    </a:p>
                  </a:txBody>
                  <a:tcPr/>
                </a:tc>
              </a:tr>
              <a:tr h="5858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Индекс объема производства пищевой продукции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99,5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101,2</a:t>
                      </a:r>
                      <a:endParaRPr lang="ru-RU" sz="1100" dirty="0"/>
                    </a:p>
                  </a:txBody>
                  <a:tcPr/>
                </a:tc>
              </a:tr>
              <a:tr h="4076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Количество учтенных организаций</a:t>
                      </a:r>
                      <a:r>
                        <a:rPr lang="ru-RU" sz="1100" baseline="0" dirty="0" smtClean="0"/>
                        <a:t>   и  ИП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919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930 </a:t>
                      </a:r>
                    </a:p>
                    <a:p>
                      <a:pPr algn="ctr"/>
                      <a:r>
                        <a:rPr lang="ru-RU" sz="1100" dirty="0" smtClean="0"/>
                        <a:t>(на 1 января 2022 года)</a:t>
                      </a:r>
                      <a:endParaRPr lang="ru-RU" sz="1100" dirty="0"/>
                    </a:p>
                  </a:txBody>
                  <a:tcPr/>
                </a:tc>
              </a:tr>
              <a:tr h="58586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Численность работающих, человек 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12 999,</a:t>
                      </a:r>
                      <a:r>
                        <a:rPr lang="ru-RU" sz="1100" b="1" baseline="0" dirty="0" smtClean="0"/>
                        <a:t> в </a:t>
                      </a:r>
                      <a:r>
                        <a:rPr lang="ru-RU" sz="1100" b="1" baseline="0" dirty="0" err="1" smtClean="0"/>
                        <a:t>т.ч</a:t>
                      </a:r>
                      <a:r>
                        <a:rPr lang="ru-RU" sz="1100" b="1" baseline="0" dirty="0" smtClean="0"/>
                        <a:t>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baseline="0" dirty="0" smtClean="0"/>
                        <a:t>(в организациях  </a:t>
                      </a:r>
                      <a:br>
                        <a:rPr lang="ru-RU" sz="1100" b="1" baseline="0" dirty="0" smtClean="0"/>
                      </a:br>
                      <a:r>
                        <a:rPr lang="ru-RU" sz="1100" b="1" baseline="0" dirty="0" smtClean="0"/>
                        <a:t>8 730)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-</a:t>
                      </a:r>
                      <a:endParaRPr lang="ru-RU" sz="1100" b="1" dirty="0"/>
                    </a:p>
                  </a:txBody>
                  <a:tcPr/>
                </a:tc>
              </a:tr>
              <a:tr h="42062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Среднемесячная заработная плата, рублей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38 449,00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</a:tr>
              <a:tr h="58586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Годовой объем отгруженных товаров собственного производства, млрд.</a:t>
                      </a:r>
                      <a:r>
                        <a:rPr lang="ru-RU" sz="1100" b="1" baseline="0" dirty="0" smtClean="0"/>
                        <a:t> руб.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48,0 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39,4 </a:t>
                      </a:r>
                    </a:p>
                    <a:p>
                      <a:pPr algn="ctr"/>
                      <a:endParaRPr lang="ru-RU" sz="1100" b="1" dirty="0"/>
                    </a:p>
                  </a:txBody>
                  <a:tcPr/>
                </a:tc>
              </a:tr>
              <a:tr h="58586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Перечислено в консолидированный бюджет РФ, млрд. руб.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1,54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1,01 </a:t>
                      </a:r>
                    </a:p>
                    <a:p>
                      <a:r>
                        <a:rPr lang="ru-RU" sz="1100" dirty="0" smtClean="0"/>
                        <a:t>(110% к уровню 2021 года)</a:t>
                      </a:r>
                      <a:endParaRPr lang="ru-RU" sz="1100" dirty="0"/>
                    </a:p>
                  </a:txBody>
                  <a:tcPr/>
                </a:tc>
              </a:tr>
              <a:tr h="42062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Объем инвестиций, тыс. рублей 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850  000 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-</a:t>
                      </a:r>
                      <a:endParaRPr lang="ru-RU" sz="1100" b="1" dirty="0"/>
                    </a:p>
                  </a:txBody>
                  <a:tcPr/>
                </a:tc>
              </a:tr>
              <a:tr h="36554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Коэффициент износа ОФ,%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53,9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</a:tr>
              <a:tr h="42062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Коэффициент износа машин и оборудования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64,7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/>
                </a:tc>
              </a:tr>
              <a:tr h="42062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Доля убыточных организаций в общем количестве, %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436096" y="1196752"/>
            <a:ext cx="3528392" cy="5569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/>
              <a:t>Январь – сентябрь 2022 года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b="1" i="1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 smtClean="0">
                <a:effectLst/>
                <a:latin typeface="Times New Roman"/>
                <a:ea typeface="Calibri"/>
                <a:cs typeface="Times New Roman"/>
              </a:rPr>
              <a:t>увеличено производство: </a:t>
            </a: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 marL="171450" indent="-171450" algn="ctr">
              <a:buFontTx/>
              <a:buChar char="-"/>
            </a:pPr>
            <a:r>
              <a:rPr lang="ru-RU" sz="1100" dirty="0" smtClean="0">
                <a:solidFill>
                  <a:schemeClr val="dk1"/>
                </a:solidFill>
              </a:rPr>
              <a:t>мяса </a:t>
            </a:r>
            <a:r>
              <a:rPr lang="ru-RU" sz="1100" dirty="0">
                <a:solidFill>
                  <a:schemeClr val="dk1"/>
                </a:solidFill>
              </a:rPr>
              <a:t>и субпродуктов пищевых домашней птицы (107</a:t>
            </a:r>
            <a:r>
              <a:rPr lang="ru-RU" sz="1100" dirty="0" smtClean="0">
                <a:solidFill>
                  <a:schemeClr val="dk1"/>
                </a:solidFill>
              </a:rPr>
              <a:t>%);</a:t>
            </a:r>
          </a:p>
          <a:p>
            <a:pPr marL="171450" indent="-171450" algn="ctr">
              <a:buFontTx/>
              <a:buChar char="-"/>
            </a:pPr>
            <a:endParaRPr lang="ru-RU" sz="1100" dirty="0">
              <a:solidFill>
                <a:schemeClr val="dk1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100" dirty="0" smtClean="0">
                <a:solidFill>
                  <a:schemeClr val="dk1"/>
                </a:solidFill>
              </a:rPr>
              <a:t>колбасных </a:t>
            </a:r>
            <a:r>
              <a:rPr lang="ru-RU" sz="1100" dirty="0">
                <a:solidFill>
                  <a:schemeClr val="dk1"/>
                </a:solidFill>
              </a:rPr>
              <a:t>изделий (102,9</a:t>
            </a:r>
            <a:r>
              <a:rPr lang="ru-RU" sz="1100" dirty="0" smtClean="0">
                <a:solidFill>
                  <a:schemeClr val="dk1"/>
                </a:solidFill>
              </a:rPr>
              <a:t>%);</a:t>
            </a:r>
          </a:p>
          <a:p>
            <a:pPr marL="171450" indent="-171450" algn="ctr">
              <a:buFontTx/>
              <a:buChar char="-"/>
            </a:pPr>
            <a:endParaRPr lang="ru-RU" sz="1100" dirty="0">
              <a:solidFill>
                <a:schemeClr val="dk1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100" dirty="0" smtClean="0">
                <a:solidFill>
                  <a:schemeClr val="dk1"/>
                </a:solidFill>
              </a:rPr>
              <a:t>муки </a:t>
            </a:r>
            <a:r>
              <a:rPr lang="ru-RU" sz="1100" dirty="0">
                <a:solidFill>
                  <a:schemeClr val="dk1"/>
                </a:solidFill>
              </a:rPr>
              <a:t>пшеничной и ржано-пшеничной (116</a:t>
            </a:r>
            <a:r>
              <a:rPr lang="ru-RU" sz="1100" dirty="0" smtClean="0">
                <a:solidFill>
                  <a:schemeClr val="dk1"/>
                </a:solidFill>
              </a:rPr>
              <a:t>%);</a:t>
            </a:r>
          </a:p>
          <a:p>
            <a:pPr marL="171450" indent="-171450" algn="ctr">
              <a:buFontTx/>
              <a:buChar char="-"/>
            </a:pPr>
            <a:endParaRPr lang="ru-RU" sz="1100" dirty="0">
              <a:solidFill>
                <a:schemeClr val="dk1"/>
              </a:solidFill>
            </a:endParaRPr>
          </a:p>
          <a:p>
            <a:pPr algn="ctr"/>
            <a:r>
              <a:rPr lang="ru-RU" sz="1100" dirty="0">
                <a:solidFill>
                  <a:schemeClr val="dk1"/>
                </a:solidFill>
              </a:rPr>
              <a:t>- плодовоовощных консервов (100,6%).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1400" b="1" dirty="0" smtClean="0">
              <a:effectLst/>
              <a:latin typeface="Times New Roman"/>
              <a:ea typeface="Calibri"/>
              <a:cs typeface="Times New Roman"/>
            </a:endParaRP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endParaRPr lang="ru-RU" sz="1400" b="1" i="1" dirty="0" smtClean="0">
              <a:latin typeface="Times New Roman"/>
              <a:ea typeface="Calibri"/>
              <a:cs typeface="Times New Roman"/>
            </a:endParaRP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 smtClean="0">
                <a:latin typeface="Times New Roman"/>
                <a:ea typeface="Calibri"/>
                <a:cs typeface="Times New Roman"/>
              </a:rPr>
              <a:t>снизилось </a:t>
            </a:r>
            <a:r>
              <a:rPr lang="ru-RU" sz="1400" b="1" i="1" dirty="0">
                <a:latin typeface="Times New Roman"/>
                <a:ea typeface="Calibri"/>
                <a:cs typeface="Times New Roman"/>
              </a:rPr>
              <a:t>производство</a:t>
            </a:r>
            <a:r>
              <a:rPr lang="ru-RU" sz="1400" b="1" i="1" dirty="0" smtClean="0">
                <a:latin typeface="Times New Roman"/>
                <a:ea typeface="Calibri"/>
                <a:cs typeface="Times New Roman"/>
              </a:rPr>
              <a:t>:</a:t>
            </a: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endParaRPr lang="ru-RU" sz="1400" b="1" i="1" dirty="0">
              <a:latin typeface="Times New Roman"/>
              <a:ea typeface="Calibri"/>
              <a:cs typeface="Times New Roman"/>
            </a:endParaRPr>
          </a:p>
          <a:p>
            <a:pPr marL="171450" indent="-1714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100" dirty="0" smtClean="0">
                <a:solidFill>
                  <a:schemeClr val="dk1"/>
                </a:solidFill>
              </a:rPr>
              <a:t>сыров </a:t>
            </a:r>
            <a:r>
              <a:rPr lang="ru-RU" sz="1100" dirty="0">
                <a:solidFill>
                  <a:schemeClr val="dk1"/>
                </a:solidFill>
              </a:rPr>
              <a:t>и творога – 98,5</a:t>
            </a:r>
            <a:r>
              <a:rPr lang="ru-RU" sz="1100" dirty="0" smtClean="0">
                <a:solidFill>
                  <a:schemeClr val="dk1"/>
                </a:solidFill>
              </a:rPr>
              <a:t>%</a:t>
            </a:r>
          </a:p>
          <a:p>
            <a:pPr marL="171450" indent="-1714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ru-RU" sz="1100" dirty="0">
              <a:solidFill>
                <a:schemeClr val="dk1"/>
              </a:solidFill>
            </a:endParaRPr>
          </a:p>
          <a:p>
            <a:pPr marL="171450" indent="-1714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100" dirty="0" smtClean="0">
                <a:solidFill>
                  <a:schemeClr val="dk1"/>
                </a:solidFill>
              </a:rPr>
              <a:t>молока </a:t>
            </a:r>
            <a:r>
              <a:rPr lang="ru-RU" sz="1100" dirty="0">
                <a:solidFill>
                  <a:schemeClr val="dk1"/>
                </a:solidFill>
              </a:rPr>
              <a:t>сырого крупного рогатого скота, козье и овечье, переработанное на пищевую продукцию (92,5</a:t>
            </a:r>
            <a:r>
              <a:rPr lang="ru-RU" sz="1100" dirty="0" smtClean="0">
                <a:solidFill>
                  <a:schemeClr val="dk1"/>
                </a:solidFill>
              </a:rPr>
              <a:t>%)</a:t>
            </a:r>
          </a:p>
          <a:p>
            <a:pPr marL="171450" indent="-1714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ru-RU" sz="1100" dirty="0">
              <a:solidFill>
                <a:schemeClr val="dk1"/>
              </a:solidFill>
            </a:endParaRPr>
          </a:p>
          <a:p>
            <a:pPr marL="171450" indent="-1714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100" dirty="0" smtClean="0">
                <a:solidFill>
                  <a:schemeClr val="dk1"/>
                </a:solidFill>
              </a:rPr>
              <a:t>масла </a:t>
            </a:r>
            <a:r>
              <a:rPr lang="ru-RU" sz="1100" dirty="0">
                <a:solidFill>
                  <a:schemeClr val="dk1"/>
                </a:solidFill>
              </a:rPr>
              <a:t>сливочного (66,0</a:t>
            </a:r>
            <a:r>
              <a:rPr lang="ru-RU" sz="1100" dirty="0" smtClean="0">
                <a:solidFill>
                  <a:schemeClr val="dk1"/>
                </a:solidFill>
              </a:rPr>
              <a:t>%)</a:t>
            </a:r>
          </a:p>
          <a:p>
            <a:pPr marL="171450" indent="-1714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ru-RU" sz="1100" dirty="0">
              <a:solidFill>
                <a:schemeClr val="dk1"/>
              </a:solidFill>
            </a:endParaRPr>
          </a:p>
          <a:p>
            <a:pPr marL="171450" indent="-1714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100" dirty="0" smtClean="0">
                <a:solidFill>
                  <a:schemeClr val="dk1"/>
                </a:solidFill>
              </a:rPr>
              <a:t>хлеба </a:t>
            </a:r>
            <a:r>
              <a:rPr lang="ru-RU" sz="1100" dirty="0">
                <a:solidFill>
                  <a:schemeClr val="dk1"/>
                </a:solidFill>
              </a:rPr>
              <a:t>недлительного хранения на (92,7</a:t>
            </a:r>
            <a:r>
              <a:rPr lang="ru-RU" sz="1100" dirty="0" smtClean="0">
                <a:solidFill>
                  <a:schemeClr val="dk1"/>
                </a:solidFill>
              </a:rPr>
              <a:t>%)</a:t>
            </a:r>
          </a:p>
          <a:p>
            <a:pPr marL="171450" indent="-1714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ru-RU" sz="1100" dirty="0">
              <a:solidFill>
                <a:schemeClr val="dk1"/>
              </a:solidFill>
            </a:endParaRP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solidFill>
                  <a:schemeClr val="dk1"/>
                </a:solidFill>
              </a:rPr>
              <a:t>- кондитерских изделий (89,5%).</a:t>
            </a:r>
          </a:p>
        </p:txBody>
      </p:sp>
    </p:spTree>
    <p:extLst>
      <p:ext uri="{BB962C8B-B14F-4D97-AF65-F5344CB8AC3E}">
        <p14:creationId xmlns:p14="http://schemas.microsoft.com/office/powerpoint/2010/main" val="1435516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9293"/>
            <a:ext cx="7412883" cy="79208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Механизмы государственной поддержки пищевой и перерабатывающей промышленности Иркутской области</a:t>
            </a:r>
            <a:endParaRPr lang="ru-RU" sz="20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70226" y="159293"/>
            <a:ext cx="8794262" cy="893445"/>
            <a:chOff x="170225" y="159291"/>
            <a:chExt cx="8978722" cy="893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16947" y="990020"/>
              <a:ext cx="8532000" cy="36000"/>
            </a:xfrm>
            <a:prstGeom prst="rect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6" name="Picture 5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25" y="159291"/>
              <a:ext cx="893445" cy="893445"/>
            </a:xfrm>
            <a:prstGeom prst="ellipse">
              <a:avLst/>
            </a:prstGeom>
            <a:ln w="63500" cap="rnd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50" y="193901"/>
            <a:ext cx="10604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694364"/>
              </p:ext>
            </p:extLst>
          </p:nvPr>
        </p:nvGraphicFramePr>
        <p:xfrm>
          <a:off x="251520" y="1042787"/>
          <a:ext cx="8712968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294"/>
                <a:gridCol w="4375469"/>
                <a:gridCol w="1354669"/>
                <a:gridCol w="1276400"/>
                <a:gridCol w="1224136"/>
              </a:tblGrid>
              <a:tr h="45226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Мероприятие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2021 факт</a:t>
                      </a:r>
                    </a:p>
                    <a:p>
                      <a:pPr algn="ctr"/>
                      <a:r>
                        <a:rPr lang="ru-RU" sz="1200" dirty="0" smtClean="0"/>
                        <a:t>ОБ, тыс. рублей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2022</a:t>
                      </a:r>
                    </a:p>
                    <a:p>
                      <a:pPr algn="ctr"/>
                      <a:r>
                        <a:rPr lang="ru-RU" sz="1200" dirty="0" smtClean="0"/>
                        <a:t>ОБ, тыс. рублей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2023 план</a:t>
                      </a:r>
                    </a:p>
                    <a:p>
                      <a:pPr algn="ctr"/>
                      <a:r>
                        <a:rPr lang="ru-RU" sz="1200" dirty="0" smtClean="0"/>
                        <a:t>ОБ, тыс. рублей</a:t>
                      </a:r>
                      <a:endParaRPr lang="ru-RU" sz="1200" dirty="0"/>
                    </a:p>
                  </a:txBody>
                  <a:tcPr/>
                </a:tc>
              </a:tr>
              <a:tr h="814083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Подпрограмма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</a:rPr>
                        <a:t>«Развитие переработки сельскохозяйственной продукции, производства продовольственных товаров и расширения каналов сбыта» на 2019 – 2024 годы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algn="ctr"/>
                      <a:r>
                        <a:rPr lang="ru-RU" sz="1400" b="1" dirty="0" smtClean="0"/>
                        <a:t>41 235,5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algn="ctr"/>
                      <a:r>
                        <a:rPr lang="ru-RU" sz="1400" b="1" dirty="0" smtClean="0"/>
                        <a:t>50 633,05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algn="ctr"/>
                      <a:r>
                        <a:rPr lang="ru-RU" sz="1400" b="1" dirty="0" smtClean="0"/>
                        <a:t>73 785,1</a:t>
                      </a:r>
                      <a:endParaRPr lang="ru-RU" sz="1400" b="1" dirty="0"/>
                    </a:p>
                  </a:txBody>
                  <a:tcPr/>
                </a:tc>
              </a:tr>
              <a:tr h="8140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Предоставление субсидий в целях возмещения части затрат, связанных с осуществлением мероприятий по продвижению продовольственных товаров на российские и зарубежные рынки (2022</a:t>
                      </a:r>
                      <a:r>
                        <a:rPr lang="ru-RU" sz="1200" baseline="0" dirty="0" smtClean="0"/>
                        <a:t> году получателей - 6 )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922,5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941,8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5 785,1</a:t>
                      </a:r>
                      <a:endParaRPr lang="ru-RU" sz="1200" dirty="0"/>
                    </a:p>
                  </a:txBody>
                  <a:tcPr/>
                </a:tc>
              </a:tr>
              <a:tr h="63317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грантов в форме субсидий на развитие материально - технической базы пищевых и перерабатывающих производств (2022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году получателей - 4)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31 641,4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29 976,0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40 000,00</a:t>
                      </a:r>
                      <a:endParaRPr lang="ru-RU" sz="1200" dirty="0"/>
                    </a:p>
                  </a:txBody>
                  <a:tcPr/>
                </a:tc>
              </a:tr>
              <a:tr h="135680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субсидий на возмещение части затрат на уплату процентов по кредитам на развитие пищевых и перерабатывающих производств и по кредитам на закупку сельскохозяйственной продукции, сельскохозяйственного сырья для последующей промышленной переработки и (или) промышленного производства продовольственных товаров (2022 год получателей -2)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2 629,4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851,35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5 000,0</a:t>
                      </a:r>
                      <a:endParaRPr lang="ru-RU" sz="1200" dirty="0"/>
                    </a:p>
                  </a:txBody>
                  <a:tcPr/>
                </a:tc>
              </a:tr>
              <a:tr h="99499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субсидий на уплату лизинговых платежей по договорам финансовой аренды (лизинга), предметом которых являются техника, грузовые и специализированные автомобили, технологическое оборудование для пищевых и перерабатывающих производств (2022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году получателей – 12)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3 604,0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18 863,90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20 000,00</a:t>
                      </a:r>
                      <a:endParaRPr lang="ru-RU" sz="1200" dirty="0"/>
                    </a:p>
                  </a:txBody>
                  <a:tcPr/>
                </a:tc>
              </a:tr>
              <a:tr h="63317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коллективных экспозиций на международных выставках, проводимых в Российской Федерации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за ее пределами (Выставка </a:t>
                      </a:r>
                      <a:r>
                        <a:rPr lang="ru-RU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Петерфуд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2021 – 8 компаний)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2 438,2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r>
                        <a:rPr lang="ru-RU" sz="1200" baseline="0" dirty="0" smtClean="0"/>
                        <a:t> 000,00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728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9293"/>
            <a:ext cx="7412883" cy="79208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Механизмы государственной поддержки пищевой и перерабатывающей промышленности Иркутской области</a:t>
            </a:r>
            <a:endParaRPr lang="ru-RU" sz="20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70226" y="159293"/>
            <a:ext cx="8794262" cy="893445"/>
            <a:chOff x="170225" y="159291"/>
            <a:chExt cx="8978722" cy="893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16947" y="990020"/>
              <a:ext cx="8532000" cy="36000"/>
            </a:xfrm>
            <a:prstGeom prst="rect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ru-RU" kern="0">
                <a:solidFill>
                  <a:prstClr val="white"/>
                </a:solidFill>
              </a:endParaRPr>
            </a:p>
          </p:txBody>
        </p:sp>
        <p:pic>
          <p:nvPicPr>
            <p:cNvPr id="6" name="Picture 5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25" y="159291"/>
              <a:ext cx="893445" cy="893445"/>
            </a:xfrm>
            <a:prstGeom prst="ellipse">
              <a:avLst/>
            </a:prstGeom>
            <a:ln w="63500" cap="rnd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50" y="193901"/>
            <a:ext cx="10604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395982"/>
              </p:ext>
            </p:extLst>
          </p:nvPr>
        </p:nvGraphicFramePr>
        <p:xfrm>
          <a:off x="467544" y="1196752"/>
          <a:ext cx="8424935" cy="4930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188"/>
                <a:gridCol w="4301931"/>
                <a:gridCol w="1373619"/>
                <a:gridCol w="1154110"/>
                <a:gridCol w="1121087"/>
              </a:tblGrid>
              <a:tr h="46805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Мероприятие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2021, </a:t>
                      </a:r>
                    </a:p>
                    <a:p>
                      <a:pPr algn="ctr"/>
                      <a:r>
                        <a:rPr lang="ru-RU" sz="1400" dirty="0" smtClean="0"/>
                        <a:t>тыс. рублей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2022</a:t>
                      </a:r>
                    </a:p>
                    <a:p>
                      <a:pPr algn="ctr"/>
                      <a:r>
                        <a:rPr lang="ru-RU" sz="1400" dirty="0" smtClean="0"/>
                        <a:t>тыс. рублей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2023 план</a:t>
                      </a:r>
                    </a:p>
                    <a:p>
                      <a:pPr algn="ctr"/>
                      <a:r>
                        <a:rPr lang="ru-RU" sz="1400" dirty="0" smtClean="0"/>
                        <a:t>тыс. рублей</a:t>
                      </a:r>
                      <a:endParaRPr lang="ru-RU" sz="1400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Развитие приоритетных </a:t>
                      </a:r>
                      <a:r>
                        <a:rPr lang="ru-RU" sz="1200" b="1" dirty="0" err="1" smtClean="0"/>
                        <a:t>подотраслей</a:t>
                      </a:r>
                      <a:r>
                        <a:rPr lang="ru-RU" sz="1200" b="1" dirty="0" smtClean="0"/>
                        <a:t> агропромышленного комплекса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Обеспечение прироста объема молока сырого КРС, козьего и овечьего, переработанного на пищевую продукцию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(21 получателей в 2021 году)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10 000, 00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30 065,07</a:t>
                      </a:r>
                      <a:endParaRPr lang="ru-RU" sz="1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7 500,00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22 548,8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  <a:tr h="375828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2 500,00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7 516,26</a:t>
                      </a:r>
                      <a:endParaRPr lang="ru-RU" sz="1400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</a:rPr>
                        <a:t>Меры, направленных на  недопущение резкого изменения цен на социально-значимых продовольственных товаров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</a:rPr>
                        <a:t>Компенсации предприятиям хлебопекарной промышленности части затрат на производство и реализацию произведенных и реализованных хлеба и хлебобулочных изделий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Получатели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: 2021 – 15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                    2022 - 30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27 342,9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54 535,8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27 329,1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45 446,5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9 089,3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41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59293"/>
            <a:ext cx="7412883" cy="79208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Механизмы государственной поддержки пищевой и перерабатывающей промышленности Иркутской области</a:t>
            </a:r>
            <a:endParaRPr lang="ru-RU" sz="20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70226" y="159293"/>
            <a:ext cx="8794262" cy="893445"/>
            <a:chOff x="170225" y="159291"/>
            <a:chExt cx="8978722" cy="893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16947" y="990020"/>
              <a:ext cx="8532000" cy="36000"/>
            </a:xfrm>
            <a:prstGeom prst="rect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ru-RU" kern="0">
                <a:solidFill>
                  <a:prstClr val="white"/>
                </a:solidFill>
              </a:endParaRPr>
            </a:p>
          </p:txBody>
        </p:sp>
        <p:pic>
          <p:nvPicPr>
            <p:cNvPr id="6" name="Picture 5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25" y="159291"/>
              <a:ext cx="893445" cy="893445"/>
            </a:xfrm>
            <a:prstGeom prst="ellipse">
              <a:avLst/>
            </a:prstGeom>
            <a:ln w="63500" cap="rnd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50" y="193901"/>
            <a:ext cx="106045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433306"/>
              </p:ext>
            </p:extLst>
          </p:nvPr>
        </p:nvGraphicFramePr>
        <p:xfrm>
          <a:off x="251519" y="1124745"/>
          <a:ext cx="8784977" cy="5485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83"/>
                <a:gridCol w="2567519"/>
                <a:gridCol w="5540075"/>
              </a:tblGrid>
              <a:tr h="33092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Направления поддержки</a:t>
                      </a:r>
                      <a:endParaRPr lang="ru-RU" sz="1400" dirty="0"/>
                    </a:p>
                  </a:txBody>
                  <a:tcPr/>
                </a:tc>
              </a:tr>
              <a:tr h="24368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Программа льготного кредитования в рамках постановления Правительства Российской Федерации от 29 декабря 2016 года № 1528 «Об утверждении Правил предоставления из федерального бюджета субсидий российским кредитным организациям, международным финансовым организациям и государственной корпорации развития «ВЭБ.РФ» 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Кредитование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 по льготной ставке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организаций и индивидуальных предпринимателей, осуществляющих производство, первичную и (или) последующую (промышленную) переработку сельскохозяйственной продукции и ее реализацию. </a:t>
                      </a:r>
                      <a:b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</a:b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</a:rPr>
                        <a:t>На средства льготных кредитов перерабатывающие предприятия приобретают зерно, муку и другие материально-технические ресурсы, утвержденные приказом Министерства сельского хозяйства Российской Федерации от 04.05.2022 года № 274 «Об утверждении перечней направлений целевого использования льготных краткосрочных кредитов и льготных инвестиционных кредитов»</a:t>
                      </a:r>
                      <a:endParaRPr lang="ru-RU" sz="1200" dirty="0"/>
                    </a:p>
                  </a:txBody>
                  <a:tcPr/>
                </a:tc>
              </a:tr>
              <a:tr h="63176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Цент поддержки  предпринимательства «Мой бизнес»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Консультации, обучение, финансы (подбор финансовых инструментов, подбор программ кредитования и лизинга,  содействие в работе с финансовыми организациями), регистрация бизнеса</a:t>
                      </a:r>
                      <a:endParaRPr lang="ru-RU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/>
                </a:tc>
              </a:tr>
              <a:tr h="117328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Фонда развития промышленности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(мера планируется)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Предоставление займов промышленным предприятиям, основной вид деятельности которых относится к классу 10 «Производство пищевых продуктов» и классу 11 «Производство напитков» (за исключением подклассов 11.01, 11.02, 11.03, 11.04, 11.05, 11.06) раздела «Обрабатывающие производства»  на приобретение отечественного оборудования для пищевой промышленности</a:t>
                      </a:r>
                      <a:endParaRPr lang="ru-RU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/>
                </a:tc>
              </a:tr>
              <a:tr h="89981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Фонда развития промышленности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В рамках программы "Маркировка товаров" льготное заемное финансирование (1%) предоставляется на целевую закупку оборудования для маркировки товаров. На сегодняшний день ФРП финансирует покупку оборудования для маркировки лекарственных средств, молока и воды. </a:t>
                      </a:r>
                      <a:endParaRPr lang="ru-RU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0341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1020</Words>
  <Application>Microsoft Office PowerPoint</Application>
  <PresentationFormat>Экран (4:3)</PresentationFormat>
  <Paragraphs>269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Основные финансово - экономические показатели  пищевой и перерабатывающей промышленности  Иркутской области</vt:lpstr>
      <vt:lpstr>Основные финансово - экономические показатели  пищевая и перерабатывающая промышленность  Иркутской области</vt:lpstr>
      <vt:lpstr>Основные  финансово - экономические показатели  пищевой и перерабатывающей промышленности  Иркутской области</vt:lpstr>
      <vt:lpstr>Механизмы государственной поддержки пищевой и перерабатывающей промышленности Иркутской области</vt:lpstr>
      <vt:lpstr>Механизмы государственной поддержки пищевой и перерабатывающей промышленности Иркутской области</vt:lpstr>
      <vt:lpstr>Механизмы государственной поддержки пищевой и перерабатывающей промышленности Иркутской области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Фрицлер Надежда Владимировна</cp:lastModifiedBy>
  <cp:revision>136</cp:revision>
  <cp:lastPrinted>2022-11-24T03:46:57Z</cp:lastPrinted>
  <dcterms:created xsi:type="dcterms:W3CDTF">2022-11-24T02:16:27Z</dcterms:created>
  <dcterms:modified xsi:type="dcterms:W3CDTF">2022-11-30T06:02:32Z</dcterms:modified>
</cp:coreProperties>
</file>