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9"/>
  </p:notesMasterIdLst>
  <p:sldIdLst>
    <p:sldId id="256" r:id="rId3"/>
    <p:sldId id="260" r:id="rId4"/>
    <p:sldId id="262" r:id="rId5"/>
    <p:sldId id="277" r:id="rId6"/>
    <p:sldId id="280" r:id="rId7"/>
    <p:sldId id="264" r:id="rId8"/>
  </p:sldIdLst>
  <p:sldSz cx="12192000" cy="6858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1" roundtripDataSignature="AMtx7mjEkWKcRDXI04se2uWsGZse8CEe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8551CA-0C21-4433-8DD0-CAF596DAB1E3}">
  <a:tblStyle styleId="{5C8551CA-0C21-4433-8DD0-CAF596DAB1E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5B9BD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5B9BD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  <a:fill>
          <a:solidFill>
            <a:srgbClr val="5B9BD5">
              <a:alpha val="20000"/>
            </a:srgbClr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5B9BD5">
              <a:alpha val="20000"/>
            </a:srgbClr>
          </a:solidFill>
        </a:fill>
      </a:tcStyle>
    </a:band1V>
    <a:band2V>
      <a:tcTxStyle b="off" i="off"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rgbClr val="5B9BD5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rgbClr val="5B9BD5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 snapToGrid="0">
      <p:cViewPr varScale="1">
        <p:scale>
          <a:sx n="107" d="100"/>
          <a:sy n="107" d="100"/>
        </p:scale>
        <p:origin x="736" y="1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4.fntdata"/><Relationship Id="rId3" Type="http://schemas.openxmlformats.org/officeDocument/2006/relationships/slide" Target="slides/slide1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4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2.fntdata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font" Target="fonts/font1.fntdata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5" name="Google Shape;14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3" name="Google Shape;21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0" name="Google Shape;240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3" name="Google Shape;21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023366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0" name="Google Shape;240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472492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8" name="Google Shape;268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271100" cy="5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4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4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2" name="Google Shape;102;p4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4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4" name="Google Shape;104;p4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4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20" name="Google Shape;120;p4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1" name="Google Shape;121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4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27" name="Google Shape;127;p4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8" name="Google Shape;128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4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4" name="Google Shape;134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4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3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Google Shape;78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Google Shape;79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1" descr="Изображе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105023" y="889971"/>
            <a:ext cx="3717608" cy="1417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" descr="Изображение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4999" y="6178409"/>
            <a:ext cx="3445106" cy="47239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#страну_меняют_люди</a:t>
            </a:r>
            <a:endParaRPr sz="16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2" name="Google Shape;152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007742" y="4543461"/>
            <a:ext cx="2857775" cy="2314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-85950"/>
            <a:ext cx="7366576" cy="712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B7754F-2B05-154C-B7CF-A7CBAD653D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43491" y="353704"/>
            <a:ext cx="2648509" cy="16580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5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A1D8"/>
              </a:buClr>
              <a:buSzPts val="4800"/>
              <a:buNone/>
            </a:pPr>
            <a:r>
              <a:rPr lang="ru-RU" sz="4800" b="1" cap="none" dirty="0">
                <a:solidFill>
                  <a:srgbClr val="33A1D8"/>
                </a:solidFill>
                <a:latin typeface="Arial"/>
                <a:ea typeface="Arial"/>
                <a:cs typeface="Arial"/>
                <a:sym typeface="Arial"/>
              </a:rPr>
              <a:t>2023 год.</a:t>
            </a:r>
            <a:endParaRPr sz="4800" b="1" cap="none" dirty="0">
              <a:solidFill>
                <a:srgbClr val="33A1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7" name="Google Shape;217;p25" descr="Изображе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4999" y="6178409"/>
            <a:ext cx="3445106" cy="47239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5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#страну_меняют_люди</a:t>
            </a:r>
            <a:endParaRPr sz="16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9" name="Google Shape;219;p2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05AD6A5-002A-3C47-B7A7-8817C52E9A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3303" y="36862"/>
            <a:ext cx="2189582" cy="1370714"/>
          </a:xfrm>
          <a:prstGeom prst="rect">
            <a:avLst/>
          </a:prstGeom>
        </p:spPr>
      </p:pic>
      <p:pic>
        <p:nvPicPr>
          <p:cNvPr id="11" name="Google Shape;209;p24">
            <a:extLst>
              <a:ext uri="{FF2B5EF4-FFF2-40B4-BE49-F238E27FC236}">
                <a16:creationId xmlns:a16="http://schemas.microsoft.com/office/drawing/2014/main" id="{E0FC2D23-6038-8643-B0BD-F37F302EF0E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53351" y="4771083"/>
            <a:ext cx="3716976" cy="163513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5E3F568-E0E1-7149-82EA-A5499EF38289}"/>
              </a:ext>
            </a:extLst>
          </p:cNvPr>
          <p:cNvSpPr/>
          <p:nvPr/>
        </p:nvSpPr>
        <p:spPr>
          <a:xfrm>
            <a:off x="490655" y="1746278"/>
            <a:ext cx="824147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- 5 районов </a:t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- 21 населенный пункт</a:t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Около 82 человека задействованных в приеме туристов</a:t>
            </a:r>
          </a:p>
          <a:p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Более тысячи туристов</a:t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 менее 9 000 000 рублей оставили на территории за три года</a:t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 менее 300 000 рублей налогов</a:t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Потрачено:</a:t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1 500 000 Региональные институты</a:t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1 400 000 Муниципальные средства</a:t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3 400 000 частные инвестиции</a:t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Итого: 6 300 000 рублей</a:t>
            </a:r>
            <a:r>
              <a:rPr lang="ru-RU" sz="2000" dirty="0"/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7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A1D8"/>
              </a:buClr>
              <a:buSzPts val="4800"/>
              <a:buNone/>
            </a:pPr>
            <a:r>
              <a:rPr lang="ru-RU" sz="3200" b="1" dirty="0">
                <a:solidFill>
                  <a:srgbClr val="33A1D8"/>
                </a:solidFill>
              </a:rPr>
              <a:t>Территории получают удочки, а не рыбу</a:t>
            </a:r>
            <a:endParaRPr sz="3200" b="1" cap="none" dirty="0">
              <a:solidFill>
                <a:srgbClr val="33A1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r>
              <a:rPr lang="ru-RU" sz="2000" dirty="0">
                <a:solidFill>
                  <a:srgbClr val="434343"/>
                </a:solidFill>
              </a:rPr>
              <a:t>- Современные сайты</a:t>
            </a:r>
            <a:br>
              <a:rPr lang="ru-RU" sz="2000" dirty="0">
                <a:solidFill>
                  <a:srgbClr val="434343"/>
                </a:solidFill>
              </a:rPr>
            </a:br>
            <a:r>
              <a:rPr lang="ru-RU" sz="2000" dirty="0">
                <a:solidFill>
                  <a:srgbClr val="434343"/>
                </a:solidFill>
              </a:rPr>
              <a:t>- Группы в социальных сетях</a:t>
            </a:r>
            <a:br>
              <a:rPr lang="ru-RU" sz="2000" dirty="0">
                <a:solidFill>
                  <a:srgbClr val="434343"/>
                </a:solidFill>
              </a:rPr>
            </a:br>
            <a:r>
              <a:rPr lang="ru-RU" sz="2000" dirty="0">
                <a:solidFill>
                  <a:srgbClr val="434343"/>
                </a:solidFill>
              </a:rPr>
              <a:t>- Профессиональные фото</a:t>
            </a:r>
            <a:br>
              <a:rPr lang="ru-RU" sz="2000" dirty="0">
                <a:solidFill>
                  <a:srgbClr val="434343"/>
                </a:solidFill>
              </a:rPr>
            </a:br>
            <a:r>
              <a:rPr lang="ru-RU" sz="2000" dirty="0">
                <a:solidFill>
                  <a:srgbClr val="434343"/>
                </a:solidFill>
              </a:rPr>
              <a:t>- Профессиональное видео</a:t>
            </a:r>
            <a:br>
              <a:rPr lang="ru-RU" sz="2000" dirty="0">
                <a:solidFill>
                  <a:srgbClr val="434343"/>
                </a:solidFill>
              </a:rPr>
            </a:br>
            <a:r>
              <a:rPr lang="ru-RU" sz="2000" dirty="0">
                <a:solidFill>
                  <a:srgbClr val="434343"/>
                </a:solidFill>
              </a:rPr>
              <a:t>- Исходники для собственных нужд</a:t>
            </a:r>
            <a:br>
              <a:rPr lang="ru-RU" sz="2000" dirty="0">
                <a:solidFill>
                  <a:srgbClr val="434343"/>
                </a:solidFill>
              </a:rPr>
            </a:br>
            <a:r>
              <a:rPr lang="ru-RU" sz="2000" dirty="0">
                <a:solidFill>
                  <a:srgbClr val="434343"/>
                </a:solidFill>
              </a:rPr>
              <a:t>- Дизайн</a:t>
            </a:r>
            <a:br>
              <a:rPr lang="ru-RU" sz="2000" dirty="0">
                <a:solidFill>
                  <a:srgbClr val="434343"/>
                </a:solidFill>
              </a:rPr>
            </a:br>
            <a:r>
              <a:rPr lang="ru-RU" sz="2000" dirty="0">
                <a:solidFill>
                  <a:srgbClr val="434343"/>
                </a:solidFill>
              </a:rPr>
              <a:t>- Обучение</a:t>
            </a:r>
            <a:br>
              <a:rPr lang="ru-RU" sz="2000" dirty="0">
                <a:solidFill>
                  <a:srgbClr val="434343"/>
                </a:solidFill>
              </a:rPr>
            </a:br>
            <a:r>
              <a:rPr lang="ru-RU" sz="2000" dirty="0">
                <a:solidFill>
                  <a:srgbClr val="434343"/>
                </a:solidFill>
              </a:rPr>
              <a:t>- Продвижение в СМИ и социальных медиа</a:t>
            </a:r>
            <a:endParaRPr sz="2000" dirty="0">
              <a:solidFill>
                <a:srgbClr val="434343"/>
              </a:solidFill>
            </a:endParaRPr>
          </a:p>
        </p:txBody>
      </p:sp>
      <p:pic>
        <p:nvPicPr>
          <p:cNvPr id="245" name="Google Shape;245;p27" descr="Изображе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4999" y="6178409"/>
            <a:ext cx="3445106" cy="47239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7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#страну_меняют_люди</a:t>
            </a:r>
            <a:endParaRPr sz="16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7" name="Google Shape;247;p27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4226E9E-D954-5F46-B49B-37153AB1FD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3303" y="36862"/>
            <a:ext cx="2189582" cy="137071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25" descr="Изображе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4999" y="6178409"/>
            <a:ext cx="3445106" cy="47239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5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#страну_меняют_люди</a:t>
            </a:r>
            <a:endParaRPr sz="16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9" name="Google Shape;219;p25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05AD6A5-002A-3C47-B7A7-8817C52E9A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3303" y="36862"/>
            <a:ext cx="2189582" cy="137071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280709-97C7-0749-A47F-9903DA7043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804" y="126124"/>
            <a:ext cx="11870743" cy="660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458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7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A1D8"/>
              </a:buClr>
              <a:buSzPts val="4800"/>
              <a:buNone/>
            </a:pPr>
            <a:r>
              <a:rPr lang="ru-RU" sz="4800" b="1" dirty="0">
                <a:solidFill>
                  <a:srgbClr val="33A1D8"/>
                </a:solidFill>
              </a:rPr>
              <a:t>Еще успехи</a:t>
            </a:r>
            <a:endParaRPr sz="4800" b="1" cap="none" dirty="0">
              <a:solidFill>
                <a:srgbClr val="33A1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27"/>
          <p:cNvSpPr txBox="1">
            <a:spLocks noGrp="1"/>
          </p:cNvSpPr>
          <p:nvPr>
            <p:ph type="body" idx="1"/>
          </p:nvPr>
        </p:nvSpPr>
        <p:spPr>
          <a:xfrm>
            <a:off x="838200" y="1592702"/>
            <a:ext cx="11017800" cy="4584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000" dirty="0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indent="0">
              <a:buNone/>
            </a:pPr>
            <a:r>
              <a:rPr lang="ru-RU" dirty="0"/>
              <a:t>- 24 </a:t>
            </a:r>
            <a:r>
              <a:rPr lang="ru-RU" dirty="0" err="1"/>
              <a:t>самозанятых</a:t>
            </a:r>
            <a:r>
              <a:rPr lang="ru-RU" dirty="0"/>
              <a:t> с территорий включились в образовательные программы центра «Мой Бизнес»</a:t>
            </a:r>
            <a:br>
              <a:rPr lang="ru-RU" dirty="0"/>
            </a:br>
            <a:br>
              <a:rPr lang="ru-RU" dirty="0"/>
            </a:br>
            <a:r>
              <a:rPr lang="ru-RU" dirty="0"/>
              <a:t>- 10 миллионов рублей выиграл </a:t>
            </a:r>
            <a:r>
              <a:rPr lang="ru-RU" dirty="0" err="1"/>
              <a:t>Заларинский</a:t>
            </a:r>
            <a:r>
              <a:rPr lang="ru-RU" dirty="0"/>
              <a:t> район на развитие туризма заняв 2 место в конкурсе «Лучшая муниципальная практика»</a:t>
            </a:r>
            <a:br>
              <a:rPr lang="ru-RU" dirty="0"/>
            </a:br>
            <a:br>
              <a:rPr lang="ru-RU" dirty="0"/>
            </a:br>
            <a:r>
              <a:rPr lang="ru-RU" dirty="0"/>
              <a:t>- 67 семей (Плюс друзья и соседи) начали доверять государству</a:t>
            </a:r>
            <a:br>
              <a:rPr lang="ru-RU" dirty="0"/>
            </a:br>
            <a:br>
              <a:rPr lang="ru-RU" dirty="0"/>
            </a:br>
            <a:r>
              <a:rPr lang="ru-RU" dirty="0"/>
              <a:t>- Более 180 000 рублей перечислили туристы в качестве благотворительности местным жителям (Колокольня, чум, костюмы, тур. указатели, мемориал)</a:t>
            </a:r>
            <a:br>
              <a:rPr lang="ru-RU" dirty="0"/>
            </a:br>
            <a:br>
              <a:rPr lang="ru-RU" dirty="0"/>
            </a:br>
            <a:r>
              <a:rPr lang="ru-RU" dirty="0"/>
              <a:t>- 5 специалистов по туризму учатся вместе с нами и благодарны за это</a:t>
            </a:r>
            <a:br>
              <a:rPr lang="ru-RU" dirty="0"/>
            </a:br>
            <a:br>
              <a:rPr lang="ru-RU" dirty="0"/>
            </a:br>
            <a:r>
              <a:rPr lang="ru-RU" dirty="0"/>
              <a:t>- 500 000 рублей инвестиций уже найдено для Братского района + не менее 2 предпринимателей планируют к лету 2023 года открыть гостевые дома или небольшие базы отдыха</a:t>
            </a:r>
            <a:br>
              <a:rPr lang="ru-RU" dirty="0"/>
            </a:br>
            <a:br>
              <a:rPr lang="ru-RU" dirty="0"/>
            </a:br>
            <a:r>
              <a:rPr lang="ru-RU" dirty="0"/>
              <a:t>- Выигран грант на 400 000 рублей на издание интерактивного комикса об истории и культуре народов </a:t>
            </a:r>
            <a:r>
              <a:rPr lang="ru-RU" dirty="0" err="1"/>
              <a:t>Заларинского</a:t>
            </a:r>
            <a:r>
              <a:rPr lang="ru-RU" dirty="0"/>
              <a:t> района по следам </a:t>
            </a:r>
            <a:r>
              <a:rPr lang="ru-RU" dirty="0" err="1"/>
              <a:t>турдесанта</a:t>
            </a:r>
            <a:r>
              <a:rPr lang="ru-RU" dirty="0"/>
              <a:t>. Планируется запускать в каждом районе по следам </a:t>
            </a:r>
            <a:r>
              <a:rPr lang="ru-RU" dirty="0" err="1"/>
              <a:t>Турдесанта</a:t>
            </a:r>
            <a:br>
              <a:rPr lang="ru-RU" dirty="0"/>
            </a:br>
            <a:br>
              <a:rPr lang="ru-RU" dirty="0"/>
            </a:br>
            <a:r>
              <a:rPr lang="ru-RU" dirty="0"/>
              <a:t>- Сотни публичных дискуссий о том, что в деревне могут быть экономические возможности и десятки публикаций в СМИ и более 1 миллиона охвата</a:t>
            </a:r>
          </a:p>
          <a:p>
            <a:pPr marL="114300" indent="0">
              <a:buNone/>
            </a:pPr>
            <a:r>
              <a:rPr lang="ru-RU" dirty="0"/>
              <a:t>      - 6 районов в режиме запросов о проведении «</a:t>
            </a:r>
            <a:r>
              <a:rPr lang="ru-RU" dirty="0" err="1"/>
              <a:t>Турдесанта</a:t>
            </a:r>
            <a:r>
              <a:rPr lang="ru-RU" dirty="0"/>
              <a:t>» (Ангарский, Черемховский, </a:t>
            </a:r>
            <a:r>
              <a:rPr lang="ru-RU" dirty="0" err="1"/>
              <a:t>Боханский</a:t>
            </a:r>
            <a:r>
              <a:rPr lang="ru-RU" dirty="0"/>
              <a:t>, </a:t>
            </a:r>
            <a:r>
              <a:rPr lang="ru-RU" dirty="0" err="1"/>
              <a:t>Тайшетский</a:t>
            </a:r>
            <a:r>
              <a:rPr lang="ru-RU" dirty="0"/>
              <a:t>, </a:t>
            </a:r>
            <a:r>
              <a:rPr lang="ru-RU" dirty="0" err="1"/>
              <a:t>Нукутский</a:t>
            </a:r>
            <a:r>
              <a:rPr lang="ru-RU" dirty="0"/>
              <a:t>, </a:t>
            </a:r>
            <a:r>
              <a:rPr lang="ru-RU" dirty="0" err="1"/>
              <a:t>Ольхонский</a:t>
            </a:r>
            <a:r>
              <a:rPr lang="ru-RU" dirty="0"/>
              <a:t>)</a:t>
            </a:r>
            <a:r>
              <a:rPr lang="ru-RU" sz="2000" dirty="0"/>
              <a:t> </a:t>
            </a:r>
            <a:endParaRPr sz="2000" dirty="0">
              <a:solidFill>
                <a:srgbClr val="434343"/>
              </a:solidFill>
            </a:endParaRPr>
          </a:p>
        </p:txBody>
      </p:sp>
      <p:pic>
        <p:nvPicPr>
          <p:cNvPr id="245" name="Google Shape;245;p27" descr="Изображе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4999" y="6178409"/>
            <a:ext cx="3445106" cy="47239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7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#страну_меняют_люди</a:t>
            </a:r>
            <a:endParaRPr sz="16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7" name="Google Shape;247;p27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4226E9E-D954-5F46-B49B-37153AB1FD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3303" y="36862"/>
            <a:ext cx="2189582" cy="137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43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9"/>
          <p:cNvSpPr txBox="1">
            <a:spLocks noGrp="1"/>
          </p:cNvSpPr>
          <p:nvPr>
            <p:ph type="title"/>
          </p:nvPr>
        </p:nvSpPr>
        <p:spPr>
          <a:xfrm>
            <a:off x="336000" y="451782"/>
            <a:ext cx="10151415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A1D8"/>
              </a:buClr>
              <a:buSzPts val="4800"/>
              <a:buNone/>
            </a:pPr>
            <a:r>
              <a:rPr lang="ru-RU" sz="4800" b="1" cap="none" dirty="0">
                <a:solidFill>
                  <a:srgbClr val="33A1D8"/>
                </a:solidFill>
                <a:latin typeface="Arial"/>
                <a:ea typeface="Arial"/>
                <a:cs typeface="Arial"/>
                <a:sym typeface="Arial"/>
              </a:rPr>
              <a:t>Проблемы проекта</a:t>
            </a:r>
            <a:endParaRPr sz="4800" b="1" cap="none" dirty="0">
              <a:solidFill>
                <a:srgbClr val="33A1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4" name="Google Shape;274;p29" descr="Изображе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4999" y="6178409"/>
            <a:ext cx="3445106" cy="47239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9"/>
          <p:cNvSpPr txBox="1"/>
          <p:nvPr/>
        </p:nvSpPr>
        <p:spPr>
          <a:xfrm>
            <a:off x="4611393" y="6363591"/>
            <a:ext cx="3425702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#страну_меняют_люди</a:t>
            </a:r>
            <a:endParaRPr sz="16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6" name="Google Shape;276;p29"/>
          <p:cNvCxnSpPr/>
          <p:nvPr/>
        </p:nvCxnSpPr>
        <p:spPr>
          <a:xfrm rot="10800000" flipH="1">
            <a:off x="336000" y="1391675"/>
            <a:ext cx="11520000" cy="15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78" name="Google Shape;278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4999" y="1916779"/>
            <a:ext cx="252600" cy="304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4999" y="3614701"/>
            <a:ext cx="252600" cy="304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E03AFC4-D997-FA4A-857A-7E719E8AE9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3303" y="36862"/>
            <a:ext cx="2189582" cy="1370714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A909794-3CFC-F74B-B34D-7BE6C56AFECA}"/>
              </a:ext>
            </a:extLst>
          </p:cNvPr>
          <p:cNvSpPr/>
          <p:nvPr/>
        </p:nvSpPr>
        <p:spPr>
          <a:xfrm>
            <a:off x="722416" y="1889451"/>
            <a:ext cx="1074716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Отсутствие нормативно-правовой базы. Закон не успевает за нами. Необходимы послабления для сельских территорий, экономические условия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аля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«Сельская экономическая зона»</a:t>
            </a: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Нехватка кадровых и финансовых ресурсов у Агентства по туризму Иркутской области. Как минимум, нужен отдельный специалист или горячая линия для предпринимателей </a:t>
            </a: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Необходимо организовать Сельский форум, что бы обменяться опытом и каждый из мэров понимал перспективность направления</a:t>
            </a: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каждом районе должен появиться специалист по туризму</a:t>
            </a: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13" name="Google Shape;279;p29">
            <a:extLst>
              <a:ext uri="{FF2B5EF4-FFF2-40B4-BE49-F238E27FC236}">
                <a16:creationId xmlns:a16="http://schemas.microsoft.com/office/drawing/2014/main" id="{E7A2ECCC-FF3E-AE48-A892-8F7656020C6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4999" y="2755236"/>
            <a:ext cx="252600" cy="304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79;p29">
            <a:extLst>
              <a:ext uri="{FF2B5EF4-FFF2-40B4-BE49-F238E27FC236}">
                <a16:creationId xmlns:a16="http://schemas.microsoft.com/office/drawing/2014/main" id="{39CD59AF-9923-1E4D-91A6-FE5F84C41A8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4999" y="4314636"/>
            <a:ext cx="252600" cy="304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445</Words>
  <Application>Microsoft Macintosh PowerPoint</Application>
  <PresentationFormat>Широкоэкранный</PresentationFormat>
  <Paragraphs>18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Calibri</vt:lpstr>
      <vt:lpstr>Arial</vt:lpstr>
      <vt:lpstr>Тема Office</vt:lpstr>
      <vt:lpstr>1_Тема Office</vt:lpstr>
      <vt:lpstr>Презентация PowerPoint</vt:lpstr>
      <vt:lpstr>2023 год.</vt:lpstr>
      <vt:lpstr>Территории получают удочки, а не рыбу</vt:lpstr>
      <vt:lpstr>Презентация PowerPoint</vt:lpstr>
      <vt:lpstr>Еще успехи</vt:lpstr>
      <vt:lpstr>Проблемы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Проект, содействующий развитию сельского туризма  в Иркутской области  </dc:title>
  <dc:creator>emz.metall@gmail.com</dc:creator>
  <cp:lastModifiedBy>event.irk2@outlook.com</cp:lastModifiedBy>
  <cp:revision>6</cp:revision>
  <dcterms:created xsi:type="dcterms:W3CDTF">2019-02-20T19:21:15Z</dcterms:created>
  <dcterms:modified xsi:type="dcterms:W3CDTF">2023-06-15T15:56:21Z</dcterms:modified>
</cp:coreProperties>
</file>