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53" r:id="rId2"/>
  </p:sldMasterIdLst>
  <p:notesMasterIdLst>
    <p:notesMasterId r:id="rId21"/>
  </p:notesMasterIdLst>
  <p:sldIdLst>
    <p:sldId id="264" r:id="rId3"/>
    <p:sldId id="259" r:id="rId4"/>
    <p:sldId id="302" r:id="rId5"/>
    <p:sldId id="284" r:id="rId6"/>
    <p:sldId id="438" r:id="rId7"/>
    <p:sldId id="466" r:id="rId8"/>
    <p:sldId id="444" r:id="rId9"/>
    <p:sldId id="455" r:id="rId10"/>
    <p:sldId id="465" r:id="rId11"/>
    <p:sldId id="461" r:id="rId12"/>
    <p:sldId id="460" r:id="rId13"/>
    <p:sldId id="456" r:id="rId14"/>
    <p:sldId id="449" r:id="rId15"/>
    <p:sldId id="450" r:id="rId16"/>
    <p:sldId id="463" r:id="rId17"/>
    <p:sldId id="464" r:id="rId18"/>
    <p:sldId id="454" r:id="rId19"/>
    <p:sldId id="268" r:id="rId20"/>
  </p:sldIdLst>
  <p:sldSz cx="12192000" cy="6858000"/>
  <p:notesSz cx="6797675" cy="9926638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Geometria" panose="020B0604020202020204" charset="-52"/>
      <p:regular r:id="rId26"/>
      <p:bold r:id="rId27"/>
      <p:italic r:id="rId28"/>
      <p:boldItalic r:id="rId29"/>
    </p:embeddedFont>
    <p:embeddedFont>
      <p:font typeface="Gilroy Italic" panose="00000500000000000000" pitchFamily="2" charset="-52"/>
      <p:regular r:id="rId30"/>
    </p:embeddedFont>
    <p:embeddedFont>
      <p:font typeface="Gilroy Black" panose="00000A00000000000000" pitchFamily="2" charset="-52"/>
      <p:bold r:id="rId31"/>
    </p:embeddedFont>
    <p:embeddedFont>
      <p:font typeface="Gilroy" panose="00000500000000000000" pitchFamily="2" charset="-52"/>
      <p:regular r:id="rId32"/>
    </p:embeddedFont>
    <p:embeddedFont>
      <p:font typeface="Gilroy Bold" panose="00000800000000000000" pitchFamily="2" charset="-52"/>
      <p:bold r:id="rId33"/>
    </p:embeddedFont>
    <p:embeddedFont>
      <p:font typeface="Gilroy Medium" panose="00000600000000000000" pitchFamily="2" charset="-52"/>
      <p:regular r:id="rId34"/>
    </p:embeddedFont>
    <p:embeddedFont>
      <p:font typeface="Calibri Light" panose="020F0302020204030204" pitchFamily="34" charset="0"/>
      <p:regular r:id="rId35"/>
      <p:italic r:id="rId36"/>
    </p:embeddedFont>
    <p:embeddedFont>
      <p:font typeface="PT Sans" panose="020B0604020202020204" charset="-52"/>
      <p:regular r:id="rId3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41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аргарита Михайловна Цыганова" initials="ММЦ" lastIdx="3" clrIdx="0">
    <p:extLst>
      <p:ext uri="{19B8F6BF-5375-455C-9EA6-DF929625EA0E}">
        <p15:presenceInfo xmlns:p15="http://schemas.microsoft.com/office/powerpoint/2012/main" userId="S-1-5-21-427109696-573327798-856312143-31766" providerId="AD"/>
      </p:ext>
    </p:extLst>
  </p:cmAuthor>
  <p:cmAuthor id="2" name="Ирина Сергеевна Авдеева" initials="ИСА" lastIdx="4" clrIdx="1">
    <p:extLst>
      <p:ext uri="{19B8F6BF-5375-455C-9EA6-DF929625EA0E}">
        <p15:presenceInfo xmlns:p15="http://schemas.microsoft.com/office/powerpoint/2012/main" userId="S-1-5-21-427109696-573327798-856312143-3132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5392"/>
    <a:srgbClr val="FF8409"/>
    <a:srgbClr val="142F59"/>
    <a:srgbClr val="BFEFFA"/>
    <a:srgbClr val="139ACA"/>
    <a:srgbClr val="16C8EF"/>
    <a:srgbClr val="285294"/>
    <a:srgbClr val="0A1B36"/>
    <a:srgbClr val="009499"/>
    <a:srgbClr val="6DE9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59" autoAdjust="0"/>
    <p:restoredTop sz="87832" autoAdjust="0"/>
  </p:normalViewPr>
  <p:slideViewPr>
    <p:cSldViewPr snapToGrid="0" showGuides="1">
      <p:cViewPr varScale="1">
        <p:scale>
          <a:sx n="102" d="100"/>
          <a:sy n="102" d="100"/>
        </p:scale>
        <p:origin x="654" y="84"/>
      </p:cViewPr>
      <p:guideLst>
        <p:guide orient="horz" pos="2341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5" d="100"/>
          <a:sy n="65" d="100"/>
        </p:scale>
        <p:origin x="135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5.fntdata"/><Relationship Id="rId39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8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0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5BC105-594A-4581-A630-199C687C93D2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5991B4-2866-46FF-A10F-F76BFA3680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8807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991B4-2866-46FF-A10F-F76BFA36800D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46285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5991B4-2866-46FF-A10F-F76BFA36800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41951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/>
          </p:nvPr>
        </p:nvSpPr>
        <p:spPr/>
        <p:txBody>
          <a:bodyPr/>
          <a:lstStyle/>
          <a:p>
            <a:pPr algn="r"/>
            <a:fld id="{5C04A756-721C-41DD-A161-50404F69234A}" type="slidenum">
              <a:rPr lang="ru-RU" sz="1400" b="0" strike="noStrike" spc="-1" smtClean="0">
                <a:latin typeface="Times New Roman"/>
              </a:rPr>
              <a:t>11</a:t>
            </a:fld>
            <a:endParaRPr lang="ru-RU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859787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5991B4-2866-46FF-A10F-F76BFA36800D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88952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5991B4-2866-46FF-A10F-F76BFA36800D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16463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5991B4-2866-46FF-A10F-F76BFA36800D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05301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5991B4-2866-46FF-A10F-F76BFA36800D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95949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98985E57-DFAB-4436-A4D5-38EBF11890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45" y="370307"/>
            <a:ext cx="1248284" cy="43221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39948BA4-A386-4AF4-919B-49523F8B5EE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310" y="296957"/>
            <a:ext cx="2252324" cy="578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6286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7" userDrawn="1">
          <p15:clr>
            <a:srgbClr val="FBAE40"/>
          </p15:clr>
        </p15:guide>
        <p15:guide id="2" pos="7423" userDrawn="1">
          <p15:clr>
            <a:srgbClr val="FBAE40"/>
          </p15:clr>
        </p15:guide>
        <p15:guide id="3" orient="horz" pos="255" userDrawn="1">
          <p15:clr>
            <a:srgbClr val="FBAE40"/>
          </p15:clr>
        </p15:guide>
        <p15:guide id="4" orient="horz" pos="406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AD5BC5AD-6F9F-487B-8392-8CF9B6D0443D}"/>
              </a:ext>
            </a:extLst>
          </p:cNvPr>
          <p:cNvSpPr/>
          <p:nvPr userDrawn="1"/>
        </p:nvSpPr>
        <p:spPr>
          <a:xfrm rot="5400000" flipV="1">
            <a:off x="5207000" y="-127000"/>
            <a:ext cx="6858002" cy="7112002"/>
          </a:xfrm>
          <a:prstGeom prst="rect">
            <a:avLst/>
          </a:prstGeom>
          <a:gradFill>
            <a:gsLst>
              <a:gs pos="0">
                <a:srgbClr val="DCF1F9"/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98985E57-DFAB-4436-A4D5-38EBF11890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88" y="404813"/>
            <a:ext cx="1376850" cy="47673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648FBBAF-4167-4D5D-949E-A5C060A7F3F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428" y="404814"/>
            <a:ext cx="1043786" cy="562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49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7">
          <p15:clr>
            <a:srgbClr val="FBAE40"/>
          </p15:clr>
        </p15:guide>
        <p15:guide id="2" pos="7423">
          <p15:clr>
            <a:srgbClr val="FBAE40"/>
          </p15:clr>
        </p15:guide>
        <p15:guide id="3" orient="horz" pos="255">
          <p15:clr>
            <a:srgbClr val="FBAE40"/>
          </p15:clr>
        </p15:guide>
        <p15:guide id="4" orient="horz" pos="406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B98FF-D141-4B12-81C6-8ACEF1CB0973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BC78E7-538B-4F24-971F-BC11665419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2117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98985E57-DFAB-4436-A4D5-38EBF11890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45" y="370307"/>
            <a:ext cx="1248284" cy="43221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39948BA4-A386-4AF4-919B-49523F8B5EE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2310" y="296957"/>
            <a:ext cx="2252324" cy="578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2711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7">
          <p15:clr>
            <a:srgbClr val="FBAE40"/>
          </p15:clr>
        </p15:guide>
        <p15:guide id="2" pos="7423">
          <p15:clr>
            <a:srgbClr val="FBAE40"/>
          </p15:clr>
        </p15:guide>
        <p15:guide id="3" orient="horz" pos="255">
          <p15:clr>
            <a:srgbClr val="FBAE40"/>
          </p15:clr>
        </p15:guide>
        <p15:guide id="4" orient="horz" pos="406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AD5BC5AD-6F9F-487B-8392-8CF9B6D0443D}"/>
              </a:ext>
            </a:extLst>
          </p:cNvPr>
          <p:cNvSpPr/>
          <p:nvPr userDrawn="1"/>
        </p:nvSpPr>
        <p:spPr>
          <a:xfrm rot="5400000" flipV="1">
            <a:off x="5207000" y="-127000"/>
            <a:ext cx="6858002" cy="7112002"/>
          </a:xfrm>
          <a:prstGeom prst="rect">
            <a:avLst/>
          </a:prstGeom>
          <a:gradFill>
            <a:gsLst>
              <a:gs pos="0">
                <a:srgbClr val="DCF1F9"/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98985E57-DFAB-4436-A4D5-38EBF11890B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88" y="404813"/>
            <a:ext cx="1376850" cy="47673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648FBBAF-4167-4D5D-949E-A5C060A7F3F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428" y="404814"/>
            <a:ext cx="1043786" cy="562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5385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7">
          <p15:clr>
            <a:srgbClr val="FBAE40"/>
          </p15:clr>
        </p15:guide>
        <p15:guide id="2" pos="7423">
          <p15:clr>
            <a:srgbClr val="FBAE40"/>
          </p15:clr>
        </p15:guide>
        <p15:guide id="3" orient="horz" pos="255">
          <p15:clr>
            <a:srgbClr val="FBAE40"/>
          </p15:clr>
        </p15:guide>
        <p15:guide id="4" orient="horz" pos="4065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229C06F-1318-499B-969E-76E6193D9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7D61CBD8-C976-4E06-92E4-8F5F9A0A99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EF3DCDC-FA91-41EF-8D10-3B881F6BC2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33A412-1927-4BE6-B426-4029F5A029BA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1A74D39-5A1E-4048-870E-A1B4CB9199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D0D3B18-C68F-4A66-8780-7D2DA11541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8F11DD-4308-45AC-824C-8BDD9A05D0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0861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229C06F-1318-499B-969E-76E6193D9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7D61CBD8-C976-4E06-92E4-8F5F9A0A99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EF3DCDC-FA91-41EF-8D10-3B881F6BC2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33A412-1927-4BE6-B426-4029F5A029BA}" type="datetimeFigureOut">
              <a:rPr lang="ru-RU" smtClean="0"/>
              <a:t>28.03.2023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1A74D39-5A1E-4048-870E-A1B4CB9199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4D0D3B18-C68F-4A66-8780-7D2DA11541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8F11DD-4308-45AC-824C-8BDD9A05D0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979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1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14.png"/><Relationship Id="rId7" Type="http://schemas.openxmlformats.org/officeDocument/2006/relationships/image" Target="../media/image17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g"/><Relationship Id="rId11" Type="http://schemas.openxmlformats.org/officeDocument/2006/relationships/image" Target="../media/image21.png"/><Relationship Id="rId5" Type="http://schemas.openxmlformats.org/officeDocument/2006/relationships/image" Target="../media/image15.jpg"/><Relationship Id="rId10" Type="http://schemas.openxmlformats.org/officeDocument/2006/relationships/image" Target="../media/image20.jpg"/><Relationship Id="rId4" Type="http://schemas.openxmlformats.org/officeDocument/2006/relationships/image" Target="../media/image7.svg"/><Relationship Id="rId9" Type="http://schemas.openxmlformats.org/officeDocument/2006/relationships/image" Target="../media/image1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1.jpe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jpeg"/><Relationship Id="rId5" Type="http://schemas.openxmlformats.org/officeDocument/2006/relationships/image" Target="../media/image32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36D115F4-4722-4032-898D-427DB5506576}"/>
              </a:ext>
            </a:extLst>
          </p:cNvPr>
          <p:cNvSpPr/>
          <p:nvPr/>
        </p:nvSpPr>
        <p:spPr>
          <a:xfrm>
            <a:off x="0" y="0"/>
            <a:ext cx="6059488" cy="6858000"/>
          </a:xfrm>
          <a:prstGeom prst="rect">
            <a:avLst/>
          </a:prstGeom>
          <a:gradFill>
            <a:gsLst>
              <a:gs pos="100000">
                <a:srgbClr val="0BCDF6"/>
              </a:gs>
              <a:gs pos="2000">
                <a:srgbClr val="2C539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1F646B04-1FAF-4A22-9A32-8F76EB83CE22}"/>
              </a:ext>
            </a:extLst>
          </p:cNvPr>
          <p:cNvSpPr/>
          <p:nvPr/>
        </p:nvSpPr>
        <p:spPr>
          <a:xfrm>
            <a:off x="6059488" y="0"/>
            <a:ext cx="613251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DE5DD47C-9842-4221-8511-8F10E5ADC967}"/>
              </a:ext>
            </a:extLst>
          </p:cNvPr>
          <p:cNvSpPr txBox="1"/>
          <p:nvPr/>
        </p:nvSpPr>
        <p:spPr>
          <a:xfrm>
            <a:off x="65314" y="2761441"/>
            <a:ext cx="599417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latin typeface="Gilroy Medium" panose="00000600000000000000" pitchFamily="2" charset="-52"/>
              </a:rPr>
              <a:t>Актуальные вопросы подготовки квалифицированных кадров, востребованных в экономике Иркутской области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792814FF-5F04-3E58-30A1-E892FFA707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0300" y="2647716"/>
            <a:ext cx="5830887" cy="149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254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DB2B1FA4-D04C-475F-B7D6-1DA7005F1503}"/>
              </a:ext>
            </a:extLst>
          </p:cNvPr>
          <p:cNvSpPr txBox="1"/>
          <p:nvPr/>
        </p:nvSpPr>
        <p:spPr>
          <a:xfrm>
            <a:off x="5606891" y="300160"/>
            <a:ext cx="617711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000" b="1" dirty="0">
                <a:solidFill>
                  <a:srgbClr val="2C5392"/>
                </a:solidFill>
                <a:latin typeface="Gilroy Bold" panose="00000800000000000000" pitchFamily="2" charset="-52"/>
              </a:rPr>
              <a:t>Результаты участников</a:t>
            </a:r>
            <a:endParaRPr lang="ru-RU" sz="3000" dirty="0">
              <a:solidFill>
                <a:srgbClr val="2C5392"/>
              </a:solidFill>
              <a:latin typeface="Gilroy Bold" panose="00000800000000000000" pitchFamily="2" charset="-52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3DF09509-2257-43ED-8863-A3F89B544AE4}"/>
              </a:ext>
            </a:extLst>
          </p:cNvPr>
          <p:cNvSpPr/>
          <p:nvPr/>
        </p:nvSpPr>
        <p:spPr>
          <a:xfrm>
            <a:off x="407988" y="1252805"/>
            <a:ext cx="3554412" cy="402545"/>
          </a:xfrm>
          <a:prstGeom prst="rect">
            <a:avLst/>
          </a:prstGeom>
          <a:solidFill>
            <a:srgbClr val="2C539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630D5500-4265-4D3E-B580-CD11CE69D6E9}"/>
              </a:ext>
            </a:extLst>
          </p:cNvPr>
          <p:cNvSpPr txBox="1"/>
          <p:nvPr/>
        </p:nvSpPr>
        <p:spPr>
          <a:xfrm>
            <a:off x="407988" y="1286018"/>
            <a:ext cx="3554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Gilroy Black" panose="00000A00000000000000" pitchFamily="2" charset="-52"/>
              </a:rPr>
              <a:t>Этап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66ADFB76-BFD5-4F7E-A819-51E73B0902A6}"/>
              </a:ext>
            </a:extLst>
          </p:cNvPr>
          <p:cNvSpPr/>
          <p:nvPr/>
        </p:nvSpPr>
        <p:spPr>
          <a:xfrm>
            <a:off x="4065586" y="1252805"/>
            <a:ext cx="7718425" cy="402545"/>
          </a:xfrm>
          <a:prstGeom prst="rect">
            <a:avLst/>
          </a:prstGeom>
          <a:solidFill>
            <a:srgbClr val="EF7B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08473B2B-DFEF-4876-83ED-05CC55BE94AD}"/>
              </a:ext>
            </a:extLst>
          </p:cNvPr>
          <p:cNvSpPr txBox="1"/>
          <p:nvPr/>
        </p:nvSpPr>
        <p:spPr>
          <a:xfrm>
            <a:off x="4287467" y="1256990"/>
            <a:ext cx="7718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Gilroy Black" panose="00000A00000000000000" pitchFamily="2" charset="-52"/>
              </a:rPr>
              <a:t>Результат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="" xmlns:a16="http://schemas.microsoft.com/office/drawing/2014/main" id="{2592BF72-E595-4D3C-AFCA-BF1B73E78371}"/>
              </a:ext>
            </a:extLst>
          </p:cNvPr>
          <p:cNvCxnSpPr/>
          <p:nvPr/>
        </p:nvCxnSpPr>
        <p:spPr>
          <a:xfrm>
            <a:off x="407988" y="3324286"/>
            <a:ext cx="11376023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ED3ED5EC-B24D-40A4-BBAB-7A9CB1A7E06E}"/>
              </a:ext>
            </a:extLst>
          </p:cNvPr>
          <p:cNvSpPr txBox="1"/>
          <p:nvPr/>
        </p:nvSpPr>
        <p:spPr>
          <a:xfrm>
            <a:off x="451518" y="1975305"/>
            <a:ext cx="3554412" cy="970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ru-RU" dirty="0">
                <a:latin typeface="Gilroy" panose="00000500000000000000" pitchFamily="2" charset="-52"/>
              </a:rPr>
              <a:t>Отборочный этап</a:t>
            </a:r>
          </a:p>
          <a:p>
            <a:pPr>
              <a:lnSpc>
                <a:spcPts val="2200"/>
              </a:lnSpc>
            </a:pPr>
            <a:endParaRPr lang="ru-RU" dirty="0">
              <a:latin typeface="Gilroy" panose="00000500000000000000" pitchFamily="2" charset="-52"/>
            </a:endParaRPr>
          </a:p>
          <a:p>
            <a:pPr>
              <a:lnSpc>
                <a:spcPts val="2200"/>
              </a:lnSpc>
            </a:pPr>
            <a:r>
              <a:rPr lang="ru-RU" sz="3000" b="1" dirty="0">
                <a:solidFill>
                  <a:srgbClr val="2C5392"/>
                </a:solidFill>
                <a:latin typeface="Gilroy Black" panose="00000A00000000000000" pitchFamily="2" charset="-52"/>
              </a:rPr>
              <a:t>1676 человек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752D1856-AAD7-4965-9DE4-0FA688550010}"/>
              </a:ext>
            </a:extLst>
          </p:cNvPr>
          <p:cNvSpPr txBox="1"/>
          <p:nvPr/>
        </p:nvSpPr>
        <p:spPr>
          <a:xfrm>
            <a:off x="451518" y="3568637"/>
            <a:ext cx="3554412" cy="959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ru-RU" dirty="0">
                <a:latin typeface="Gilroy" panose="00000500000000000000" pitchFamily="2" charset="-52"/>
              </a:rPr>
              <a:t>Полуфинал</a:t>
            </a:r>
            <a:r>
              <a:rPr lang="ru-RU" dirty="0">
                <a:latin typeface="Geometria" panose="020B0503020204020204" pitchFamily="34" charset="-52"/>
              </a:rPr>
              <a:t> </a:t>
            </a:r>
          </a:p>
          <a:p>
            <a:pPr>
              <a:lnSpc>
                <a:spcPts val="2200"/>
              </a:lnSpc>
            </a:pPr>
            <a:endParaRPr lang="ru-RU" dirty="0">
              <a:latin typeface="Geometria" panose="020B0503020204020204" pitchFamily="34" charset="-52"/>
            </a:endParaRPr>
          </a:p>
          <a:p>
            <a:pPr>
              <a:lnSpc>
                <a:spcPts val="2200"/>
              </a:lnSpc>
            </a:pPr>
            <a:r>
              <a:rPr lang="ru-RU" sz="3000" b="1" dirty="0">
                <a:solidFill>
                  <a:srgbClr val="2C5392"/>
                </a:solidFill>
                <a:latin typeface="Gilroy Black" panose="00000A00000000000000" pitchFamily="2" charset="-52"/>
              </a:rPr>
              <a:t>914 человек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DF32D1CB-AA47-4810-A41C-F65F06B62780}"/>
              </a:ext>
            </a:extLst>
          </p:cNvPr>
          <p:cNvSpPr txBox="1"/>
          <p:nvPr/>
        </p:nvSpPr>
        <p:spPr>
          <a:xfrm>
            <a:off x="4275488" y="3550687"/>
            <a:ext cx="7224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sz="1600" dirty="0">
                <a:latin typeface="Gilroy" panose="00000500000000000000" pitchFamily="2" charset="-52"/>
              </a:rPr>
              <a:t>Опыт прохождения собеседования.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5BE19A7F-BB8D-4AAC-AEC5-BD816721C617}"/>
              </a:ext>
            </a:extLst>
          </p:cNvPr>
          <p:cNvSpPr txBox="1"/>
          <p:nvPr/>
        </p:nvSpPr>
        <p:spPr>
          <a:xfrm>
            <a:off x="4287468" y="3872800"/>
            <a:ext cx="7224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sz="1600" dirty="0">
                <a:latin typeface="Gilroy" panose="00000500000000000000" pitchFamily="2" charset="-52"/>
              </a:rPr>
              <a:t>Зачисление в кадровый резерв конкурса «Моя карьера».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34B98E91-108D-4F6A-B759-812F17EB7A95}"/>
              </a:ext>
            </a:extLst>
          </p:cNvPr>
          <p:cNvSpPr txBox="1"/>
          <p:nvPr/>
        </p:nvSpPr>
        <p:spPr>
          <a:xfrm>
            <a:off x="4287468" y="4140049"/>
            <a:ext cx="7224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sz="1600" dirty="0">
                <a:latin typeface="Gilroy" panose="00000500000000000000" pitchFamily="2" charset="-52"/>
              </a:rPr>
              <a:t>Освоение навыков командной работы.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6F52FABB-89AE-42AD-BE97-45C527CDF137}"/>
              </a:ext>
            </a:extLst>
          </p:cNvPr>
          <p:cNvGrpSpPr/>
          <p:nvPr/>
        </p:nvGrpSpPr>
        <p:grpSpPr>
          <a:xfrm>
            <a:off x="4065586" y="1838525"/>
            <a:ext cx="7446822" cy="338554"/>
            <a:chOff x="4065586" y="1825825"/>
            <a:chExt cx="7446822" cy="338554"/>
          </a:xfrm>
        </p:grpSpPr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E02F0372-5565-4702-B854-A68A0E8F6CF3}"/>
                </a:ext>
              </a:extLst>
            </p:cNvPr>
            <p:cNvSpPr txBox="1"/>
            <p:nvPr/>
          </p:nvSpPr>
          <p:spPr>
            <a:xfrm>
              <a:off x="4287467" y="1825825"/>
              <a:ext cx="722494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>
                  <a:latin typeface="Gilroy" panose="00000500000000000000" pitchFamily="2" charset="-52"/>
                </a:rPr>
                <a:t>Стратегия личностного роста.</a:t>
              </a:r>
            </a:p>
          </p:txBody>
        </p:sp>
        <p:sp>
          <p:nvSpPr>
            <p:cNvPr id="38" name="Овал 37">
              <a:extLst>
                <a:ext uri="{FF2B5EF4-FFF2-40B4-BE49-F238E27FC236}">
                  <a16:creationId xmlns="" xmlns:a16="http://schemas.microsoft.com/office/drawing/2014/main" id="{70471C40-2A4B-4250-823F-F6FAD5A44A9E}"/>
                </a:ext>
              </a:extLst>
            </p:cNvPr>
            <p:cNvSpPr/>
            <p:nvPr/>
          </p:nvSpPr>
          <p:spPr>
            <a:xfrm>
              <a:off x="4065586" y="1957348"/>
              <a:ext cx="102573" cy="102573"/>
            </a:xfrm>
            <a:prstGeom prst="ellipse">
              <a:avLst/>
            </a:prstGeom>
            <a:solidFill>
              <a:srgbClr val="E425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" name="Группа 3">
            <a:extLst>
              <a:ext uri="{FF2B5EF4-FFF2-40B4-BE49-F238E27FC236}">
                <a16:creationId xmlns="" xmlns:a16="http://schemas.microsoft.com/office/drawing/2014/main" id="{294B0213-5773-41DD-87F8-FE657E610226}"/>
              </a:ext>
            </a:extLst>
          </p:cNvPr>
          <p:cNvGrpSpPr/>
          <p:nvPr/>
        </p:nvGrpSpPr>
        <p:grpSpPr>
          <a:xfrm>
            <a:off x="4065586" y="2174275"/>
            <a:ext cx="7446823" cy="338554"/>
            <a:chOff x="4065586" y="2066997"/>
            <a:chExt cx="7446823" cy="338554"/>
          </a:xfrm>
        </p:grpSpPr>
        <p:sp>
          <p:nvSpPr>
            <p:cNvPr id="25" name="TextBox 24">
              <a:extLst>
                <a:ext uri="{FF2B5EF4-FFF2-40B4-BE49-F238E27FC236}">
                  <a16:creationId xmlns="" xmlns:a16="http://schemas.microsoft.com/office/drawing/2014/main" id="{BE215E06-C302-40AF-8D8A-6CD4BEE56B9D}"/>
                </a:ext>
              </a:extLst>
            </p:cNvPr>
            <p:cNvSpPr txBox="1"/>
            <p:nvPr/>
          </p:nvSpPr>
          <p:spPr>
            <a:xfrm>
              <a:off x="4287468" y="2066997"/>
              <a:ext cx="722494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ru-RU" sz="1600" dirty="0">
                  <a:latin typeface="Gilroy" panose="00000500000000000000" pitchFamily="2" charset="-52"/>
                </a:rPr>
                <a:t>Итоговое резюме и портфолио для трудоустройства. </a:t>
              </a:r>
            </a:p>
          </p:txBody>
        </p:sp>
        <p:sp>
          <p:nvSpPr>
            <p:cNvPr id="39" name="Овал 38">
              <a:extLst>
                <a:ext uri="{FF2B5EF4-FFF2-40B4-BE49-F238E27FC236}">
                  <a16:creationId xmlns="" xmlns:a16="http://schemas.microsoft.com/office/drawing/2014/main" id="{6AFEF29E-10E4-4A6C-8196-6BECC626BAA0}"/>
                </a:ext>
              </a:extLst>
            </p:cNvPr>
            <p:cNvSpPr/>
            <p:nvPr/>
          </p:nvSpPr>
          <p:spPr>
            <a:xfrm>
              <a:off x="4065586" y="2186311"/>
              <a:ext cx="102573" cy="102573"/>
            </a:xfrm>
            <a:prstGeom prst="ellipse">
              <a:avLst/>
            </a:prstGeom>
            <a:solidFill>
              <a:srgbClr val="E425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" name="Группа 2">
            <a:extLst>
              <a:ext uri="{FF2B5EF4-FFF2-40B4-BE49-F238E27FC236}">
                <a16:creationId xmlns="" xmlns:a16="http://schemas.microsoft.com/office/drawing/2014/main" id="{13891899-3E4C-439B-8270-763D8F6A71C2}"/>
              </a:ext>
            </a:extLst>
          </p:cNvPr>
          <p:cNvGrpSpPr/>
          <p:nvPr/>
        </p:nvGrpSpPr>
        <p:grpSpPr>
          <a:xfrm>
            <a:off x="4065585" y="2465110"/>
            <a:ext cx="7446824" cy="338554"/>
            <a:chOff x="4065585" y="2381321"/>
            <a:chExt cx="7446824" cy="338554"/>
          </a:xfrm>
        </p:grpSpPr>
        <p:sp>
          <p:nvSpPr>
            <p:cNvPr id="26" name="TextBox 25">
              <a:extLst>
                <a:ext uri="{FF2B5EF4-FFF2-40B4-BE49-F238E27FC236}">
                  <a16:creationId xmlns="" xmlns:a16="http://schemas.microsoft.com/office/drawing/2014/main" id="{F2C9BAF1-BCD3-4A36-90DD-DEBDB2C498CB}"/>
                </a:ext>
              </a:extLst>
            </p:cNvPr>
            <p:cNvSpPr txBox="1"/>
            <p:nvPr/>
          </p:nvSpPr>
          <p:spPr>
            <a:xfrm>
              <a:off x="4287468" y="2381321"/>
              <a:ext cx="722494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ru-RU" sz="1600" dirty="0">
                  <a:latin typeface="Gilroy" panose="00000500000000000000" pitchFamily="2" charset="-52"/>
                </a:rPr>
                <a:t>План создания бренда профессионала.</a:t>
              </a:r>
            </a:p>
          </p:txBody>
        </p:sp>
        <p:sp>
          <p:nvSpPr>
            <p:cNvPr id="40" name="Овал 39">
              <a:extLst>
                <a:ext uri="{FF2B5EF4-FFF2-40B4-BE49-F238E27FC236}">
                  <a16:creationId xmlns="" xmlns:a16="http://schemas.microsoft.com/office/drawing/2014/main" id="{BC845545-CEC0-4296-9537-0F9FA4D1E430}"/>
                </a:ext>
              </a:extLst>
            </p:cNvPr>
            <p:cNvSpPr/>
            <p:nvPr/>
          </p:nvSpPr>
          <p:spPr>
            <a:xfrm>
              <a:off x="4065585" y="2504844"/>
              <a:ext cx="102573" cy="102573"/>
            </a:xfrm>
            <a:prstGeom prst="ellipse">
              <a:avLst/>
            </a:prstGeom>
            <a:solidFill>
              <a:srgbClr val="E425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98A3C7B-96C9-4901-9B27-831C5CCF7DF2}"/>
              </a:ext>
            </a:extLst>
          </p:cNvPr>
          <p:cNvGrpSpPr/>
          <p:nvPr/>
        </p:nvGrpSpPr>
        <p:grpSpPr>
          <a:xfrm>
            <a:off x="4065585" y="2789240"/>
            <a:ext cx="7446823" cy="338554"/>
            <a:chOff x="4065585" y="2719875"/>
            <a:chExt cx="7446823" cy="338554"/>
          </a:xfrm>
        </p:grpSpPr>
        <p:sp>
          <p:nvSpPr>
            <p:cNvPr id="27" name="TextBox 26">
              <a:extLst>
                <a:ext uri="{FF2B5EF4-FFF2-40B4-BE49-F238E27FC236}">
                  <a16:creationId xmlns="" xmlns:a16="http://schemas.microsoft.com/office/drawing/2014/main" id="{5D6FFE9A-01F6-47E2-B0BD-4C8C3C052774}"/>
                </a:ext>
              </a:extLst>
            </p:cNvPr>
            <p:cNvSpPr txBox="1"/>
            <p:nvPr/>
          </p:nvSpPr>
          <p:spPr>
            <a:xfrm>
              <a:off x="4287467" y="2719875"/>
              <a:ext cx="722494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defRPr/>
              </a:pPr>
              <a:r>
                <a:rPr lang="ru-RU" sz="1600" dirty="0">
                  <a:latin typeface="Gilroy" panose="00000500000000000000" pitchFamily="2" charset="-52"/>
                </a:rPr>
                <a:t>Освоение </a:t>
              </a:r>
              <a:r>
                <a:rPr lang="ru-RU" sz="1600" dirty="0" err="1">
                  <a:latin typeface="Gilroy" panose="00000500000000000000" pitchFamily="2" charset="-52"/>
                </a:rPr>
                <a:t>надпрофессиональных</a:t>
              </a:r>
              <a:r>
                <a:rPr lang="ru-RU" sz="1600" dirty="0">
                  <a:latin typeface="Gilroy" panose="00000500000000000000" pitchFamily="2" charset="-52"/>
                </a:rPr>
                <a:t> компетенций.</a:t>
              </a:r>
            </a:p>
          </p:txBody>
        </p:sp>
        <p:sp>
          <p:nvSpPr>
            <p:cNvPr id="41" name="Овал 40">
              <a:extLst>
                <a:ext uri="{FF2B5EF4-FFF2-40B4-BE49-F238E27FC236}">
                  <a16:creationId xmlns="" xmlns:a16="http://schemas.microsoft.com/office/drawing/2014/main" id="{3FB5D4AE-8BAF-4409-B66B-FE17348A9A0C}"/>
                </a:ext>
              </a:extLst>
            </p:cNvPr>
            <p:cNvSpPr/>
            <p:nvPr/>
          </p:nvSpPr>
          <p:spPr>
            <a:xfrm>
              <a:off x="4065585" y="2835234"/>
              <a:ext cx="102573" cy="102573"/>
            </a:xfrm>
            <a:prstGeom prst="ellipse">
              <a:avLst/>
            </a:prstGeom>
            <a:solidFill>
              <a:srgbClr val="E425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2" name="Овал 41">
            <a:extLst>
              <a:ext uri="{FF2B5EF4-FFF2-40B4-BE49-F238E27FC236}">
                <a16:creationId xmlns="" xmlns:a16="http://schemas.microsoft.com/office/drawing/2014/main" id="{5002CD82-AC4A-4FC0-BAE7-CB5E4A41225F}"/>
              </a:ext>
            </a:extLst>
          </p:cNvPr>
          <p:cNvSpPr/>
          <p:nvPr/>
        </p:nvSpPr>
        <p:spPr>
          <a:xfrm>
            <a:off x="4067657" y="3682520"/>
            <a:ext cx="102573" cy="102573"/>
          </a:xfrm>
          <a:prstGeom prst="ellipse">
            <a:avLst/>
          </a:prstGeom>
          <a:solidFill>
            <a:srgbClr val="E425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Овал 42">
            <a:extLst>
              <a:ext uri="{FF2B5EF4-FFF2-40B4-BE49-F238E27FC236}">
                <a16:creationId xmlns="" xmlns:a16="http://schemas.microsoft.com/office/drawing/2014/main" id="{F3F7F6BE-0A86-43F7-ADD6-E64B71FAF2EE}"/>
              </a:ext>
            </a:extLst>
          </p:cNvPr>
          <p:cNvSpPr/>
          <p:nvPr/>
        </p:nvSpPr>
        <p:spPr>
          <a:xfrm>
            <a:off x="4067657" y="3968057"/>
            <a:ext cx="102573" cy="102573"/>
          </a:xfrm>
          <a:prstGeom prst="ellipse">
            <a:avLst/>
          </a:prstGeom>
          <a:solidFill>
            <a:srgbClr val="E425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Овал 43">
            <a:extLst>
              <a:ext uri="{FF2B5EF4-FFF2-40B4-BE49-F238E27FC236}">
                <a16:creationId xmlns="" xmlns:a16="http://schemas.microsoft.com/office/drawing/2014/main" id="{EA9104B6-1716-4275-A9DF-AD22AAC6B872}"/>
              </a:ext>
            </a:extLst>
          </p:cNvPr>
          <p:cNvSpPr/>
          <p:nvPr/>
        </p:nvSpPr>
        <p:spPr>
          <a:xfrm>
            <a:off x="4067657" y="4258108"/>
            <a:ext cx="102573" cy="102573"/>
          </a:xfrm>
          <a:prstGeom prst="ellipse">
            <a:avLst/>
          </a:prstGeom>
          <a:solidFill>
            <a:srgbClr val="E425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5" name="Прямая соединительная линия 44">
            <a:extLst>
              <a:ext uri="{FF2B5EF4-FFF2-40B4-BE49-F238E27FC236}">
                <a16:creationId xmlns="" xmlns:a16="http://schemas.microsoft.com/office/drawing/2014/main" id="{77B8309C-898B-4ADE-ABA8-ACFF8C3F3066}"/>
              </a:ext>
            </a:extLst>
          </p:cNvPr>
          <p:cNvCxnSpPr/>
          <p:nvPr/>
        </p:nvCxnSpPr>
        <p:spPr>
          <a:xfrm>
            <a:off x="407987" y="5008649"/>
            <a:ext cx="11376023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="" xmlns:a16="http://schemas.microsoft.com/office/drawing/2014/main" id="{B3DB8B83-2C36-4683-A66C-D05A3C8A87CE}"/>
              </a:ext>
            </a:extLst>
          </p:cNvPr>
          <p:cNvSpPr txBox="1"/>
          <p:nvPr/>
        </p:nvSpPr>
        <p:spPr>
          <a:xfrm>
            <a:off x="407988" y="5322584"/>
            <a:ext cx="3554412" cy="970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ru-RU" dirty="0">
                <a:latin typeface="Gilroy" panose="00000500000000000000" pitchFamily="2" charset="-52"/>
              </a:rPr>
              <a:t>Финал</a:t>
            </a:r>
          </a:p>
          <a:p>
            <a:pPr>
              <a:lnSpc>
                <a:spcPts val="2200"/>
              </a:lnSpc>
            </a:pPr>
            <a:endParaRPr lang="ru-RU" dirty="0">
              <a:latin typeface="Geometria" panose="020B0503020204020204" pitchFamily="34" charset="-52"/>
            </a:endParaRPr>
          </a:p>
          <a:p>
            <a:pPr>
              <a:lnSpc>
                <a:spcPts val="2200"/>
              </a:lnSpc>
            </a:pPr>
            <a:r>
              <a:rPr lang="ru-RU" sz="3000" b="1" dirty="0">
                <a:solidFill>
                  <a:srgbClr val="2C5392"/>
                </a:solidFill>
                <a:latin typeface="Gilroy Black" panose="00000A00000000000000" pitchFamily="2" charset="-52"/>
              </a:rPr>
              <a:t>464 человека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="" xmlns:a16="http://schemas.microsoft.com/office/drawing/2014/main" id="{FB3A51FA-02CA-4523-BC72-D8920E071459}"/>
              </a:ext>
            </a:extLst>
          </p:cNvPr>
          <p:cNvSpPr txBox="1"/>
          <p:nvPr/>
        </p:nvSpPr>
        <p:spPr>
          <a:xfrm>
            <a:off x="4287468" y="5289709"/>
            <a:ext cx="7224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sz="1600" dirty="0">
                <a:latin typeface="Gilroy" panose="00000500000000000000" pitchFamily="2" charset="-52"/>
              </a:rPr>
              <a:t>Разработанный проект.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="" xmlns:a16="http://schemas.microsoft.com/office/drawing/2014/main" id="{180C2BA6-E26F-4649-83F2-AD79C4D6AEC6}"/>
              </a:ext>
            </a:extLst>
          </p:cNvPr>
          <p:cNvSpPr txBox="1"/>
          <p:nvPr/>
        </p:nvSpPr>
        <p:spPr>
          <a:xfrm>
            <a:off x="4275487" y="5593534"/>
            <a:ext cx="7224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sz="1600" dirty="0">
                <a:latin typeface="Gilroy" panose="00000500000000000000" pitchFamily="2" charset="-52"/>
              </a:rPr>
              <a:t>Зачисление в кадровый резерв конкурса «Моя карьера».</a:t>
            </a:r>
          </a:p>
        </p:txBody>
      </p:sp>
      <p:sp>
        <p:nvSpPr>
          <p:cNvPr id="49" name="Овал 48">
            <a:extLst>
              <a:ext uri="{FF2B5EF4-FFF2-40B4-BE49-F238E27FC236}">
                <a16:creationId xmlns="" xmlns:a16="http://schemas.microsoft.com/office/drawing/2014/main" id="{BD9B7A07-D9ED-408D-8F66-6ADBC78ED5A4}"/>
              </a:ext>
            </a:extLst>
          </p:cNvPr>
          <p:cNvSpPr/>
          <p:nvPr/>
        </p:nvSpPr>
        <p:spPr>
          <a:xfrm>
            <a:off x="4074008" y="5407699"/>
            <a:ext cx="102573" cy="102573"/>
          </a:xfrm>
          <a:prstGeom prst="ellipse">
            <a:avLst/>
          </a:prstGeom>
          <a:solidFill>
            <a:srgbClr val="E425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Овал 49">
            <a:extLst>
              <a:ext uri="{FF2B5EF4-FFF2-40B4-BE49-F238E27FC236}">
                <a16:creationId xmlns="" xmlns:a16="http://schemas.microsoft.com/office/drawing/2014/main" id="{835C6DED-1FC1-49C8-8FE3-65CFB551A760}"/>
              </a:ext>
            </a:extLst>
          </p:cNvPr>
          <p:cNvSpPr/>
          <p:nvPr/>
        </p:nvSpPr>
        <p:spPr>
          <a:xfrm>
            <a:off x="4078152" y="5697750"/>
            <a:ext cx="102573" cy="102573"/>
          </a:xfrm>
          <a:prstGeom prst="ellipse">
            <a:avLst/>
          </a:prstGeom>
          <a:solidFill>
            <a:srgbClr val="E425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180C2BA6-E26F-4649-83F2-AD79C4D6AEC6}"/>
              </a:ext>
            </a:extLst>
          </p:cNvPr>
          <p:cNvSpPr txBox="1"/>
          <p:nvPr/>
        </p:nvSpPr>
        <p:spPr>
          <a:xfrm>
            <a:off x="4287466" y="5888746"/>
            <a:ext cx="7224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sz="1600" dirty="0">
                <a:latin typeface="Gilroy" panose="00000500000000000000" pitchFamily="2" charset="-52"/>
              </a:rPr>
              <a:t>Освоение навыка </a:t>
            </a:r>
            <a:r>
              <a:rPr lang="ru-RU" sz="1600" dirty="0" err="1">
                <a:latin typeface="Gilroy" panose="00000500000000000000" pitchFamily="2" charset="-52"/>
              </a:rPr>
              <a:t>самопрезентации</a:t>
            </a:r>
            <a:r>
              <a:rPr lang="ru-RU" sz="1600" dirty="0">
                <a:latin typeface="Gilroy" panose="00000500000000000000" pitchFamily="2" charset="-52"/>
              </a:rPr>
              <a:t>.</a:t>
            </a:r>
          </a:p>
        </p:txBody>
      </p:sp>
      <p:sp>
        <p:nvSpPr>
          <p:cNvPr id="37" name="Овал 36">
            <a:extLst>
              <a:ext uri="{FF2B5EF4-FFF2-40B4-BE49-F238E27FC236}">
                <a16:creationId xmlns="" xmlns:a16="http://schemas.microsoft.com/office/drawing/2014/main" id="{03C8740F-EC61-4561-864C-0BA17D8B4A45}"/>
              </a:ext>
            </a:extLst>
          </p:cNvPr>
          <p:cNvSpPr/>
          <p:nvPr/>
        </p:nvSpPr>
        <p:spPr>
          <a:xfrm>
            <a:off x="4080841" y="5992591"/>
            <a:ext cx="102573" cy="102573"/>
          </a:xfrm>
          <a:prstGeom prst="ellipse">
            <a:avLst/>
          </a:prstGeom>
          <a:solidFill>
            <a:srgbClr val="E425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6186FAA9-23EE-99E7-6D9F-E770D481585E}"/>
              </a:ext>
            </a:extLst>
          </p:cNvPr>
          <p:cNvSpPr txBox="1"/>
          <p:nvPr/>
        </p:nvSpPr>
        <p:spPr>
          <a:xfrm>
            <a:off x="8575676" y="800890"/>
            <a:ext cx="32083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ru-RU" dirty="0">
                <a:solidFill>
                  <a:srgbClr val="142F59"/>
                </a:solidFill>
                <a:latin typeface="Gilroy Medium" panose="00000600000000000000" pitchFamily="2" charset="-52"/>
                <a:cs typeface="Times New Roman" panose="02020603050405020304" pitchFamily="18" charset="0"/>
              </a:rPr>
              <a:t>1950 заявок</a:t>
            </a:r>
            <a:endParaRPr kumimoji="0" lang="ru-RU" sz="2400" i="0" u="none" strike="noStrike" kern="1200" cap="none" spc="0" normalizeH="0" baseline="0" noProof="0" dirty="0">
              <a:ln>
                <a:noFill/>
              </a:ln>
              <a:solidFill>
                <a:srgbClr val="142F59"/>
              </a:solidFill>
              <a:effectLst/>
              <a:uLnTx/>
              <a:uFillTx/>
              <a:latin typeface="Gilroy Medium" panose="00000600000000000000" pitchFamily="2" charset="-52"/>
              <a:ea typeface="PT Sans" panose="020B0503020203020204" pitchFamily="34" charset="-5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5925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угольник 30">
            <a:extLst>
              <a:ext uri="{FF2B5EF4-FFF2-40B4-BE49-F238E27FC236}">
                <a16:creationId xmlns="" xmlns:a16="http://schemas.microsoft.com/office/drawing/2014/main" id="{B86B8975-687A-AE96-4C38-577B67FE02AB}"/>
              </a:ext>
            </a:extLst>
          </p:cNvPr>
          <p:cNvSpPr/>
          <p:nvPr/>
        </p:nvSpPr>
        <p:spPr>
          <a:xfrm>
            <a:off x="0" y="2597888"/>
            <a:ext cx="12192000" cy="4260112"/>
          </a:xfrm>
          <a:prstGeom prst="rect">
            <a:avLst/>
          </a:prstGeom>
          <a:gradFill>
            <a:gsLst>
              <a:gs pos="0">
                <a:srgbClr val="DCF1F9"/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>
            <a:extLst>
              <a:ext uri="{FF2B5EF4-FFF2-40B4-BE49-F238E27FC236}">
                <a16:creationId xmlns="" xmlns:a16="http://schemas.microsoft.com/office/drawing/2014/main" id="{D9C1044D-1C19-8522-C6EC-2D8C441619A1}"/>
              </a:ext>
            </a:extLst>
          </p:cNvPr>
          <p:cNvSpPr/>
          <p:nvPr/>
        </p:nvSpPr>
        <p:spPr>
          <a:xfrm>
            <a:off x="7023809" y="4799714"/>
            <a:ext cx="1165398" cy="1108526"/>
          </a:xfrm>
          <a:prstGeom prst="ellipse">
            <a:avLst/>
          </a:prstGeom>
          <a:gradFill>
            <a:gsLst>
              <a:gs pos="100000">
                <a:srgbClr val="0BCDF6">
                  <a:alpha val="80000"/>
                </a:srgbClr>
              </a:gs>
              <a:gs pos="2000">
                <a:srgbClr val="2C5392">
                  <a:alpha val="80000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>
            <a:extLst>
              <a:ext uri="{FF2B5EF4-FFF2-40B4-BE49-F238E27FC236}">
                <a16:creationId xmlns="" xmlns:a16="http://schemas.microsoft.com/office/drawing/2014/main" id="{4F547E4E-74E2-2B93-A579-671EF2B58CE8}"/>
              </a:ext>
            </a:extLst>
          </p:cNvPr>
          <p:cNvSpPr/>
          <p:nvPr/>
        </p:nvSpPr>
        <p:spPr>
          <a:xfrm>
            <a:off x="7030934" y="2931167"/>
            <a:ext cx="1158273" cy="1108526"/>
          </a:xfrm>
          <a:prstGeom prst="ellipse">
            <a:avLst/>
          </a:prstGeom>
          <a:gradFill>
            <a:gsLst>
              <a:gs pos="100000">
                <a:srgbClr val="0BCDF6">
                  <a:alpha val="80000"/>
                </a:srgbClr>
              </a:gs>
              <a:gs pos="2000">
                <a:srgbClr val="2C5392">
                  <a:alpha val="80000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EE10E92F-6E9A-21EB-312E-3EBADB34CFCD}"/>
              </a:ext>
            </a:extLst>
          </p:cNvPr>
          <p:cNvGrpSpPr/>
          <p:nvPr/>
        </p:nvGrpSpPr>
        <p:grpSpPr>
          <a:xfrm>
            <a:off x="286600" y="1351128"/>
            <a:ext cx="1165398" cy="1108526"/>
            <a:chOff x="632137" y="1387845"/>
            <a:chExt cx="1288490" cy="1288490"/>
          </a:xfrm>
        </p:grpSpPr>
        <p:sp>
          <p:nvSpPr>
            <p:cNvPr id="3" name="Овал 2">
              <a:extLst>
                <a:ext uri="{FF2B5EF4-FFF2-40B4-BE49-F238E27FC236}">
                  <a16:creationId xmlns="" xmlns:a16="http://schemas.microsoft.com/office/drawing/2014/main" id="{17AFDAA5-C525-8159-108F-701F2E8585CF}"/>
                </a:ext>
              </a:extLst>
            </p:cNvPr>
            <p:cNvSpPr/>
            <p:nvPr/>
          </p:nvSpPr>
          <p:spPr>
            <a:xfrm>
              <a:off x="632137" y="1387845"/>
              <a:ext cx="1288490" cy="1288490"/>
            </a:xfrm>
            <a:prstGeom prst="ellipse">
              <a:avLst/>
            </a:prstGeom>
            <a:gradFill>
              <a:gsLst>
                <a:gs pos="100000">
                  <a:srgbClr val="0BCDF6">
                    <a:alpha val="80000"/>
                  </a:srgbClr>
                </a:gs>
                <a:gs pos="2000">
                  <a:srgbClr val="2C5392">
                    <a:alpha val="80000"/>
                  </a:srgb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Овал 3">
              <a:extLst>
                <a:ext uri="{FF2B5EF4-FFF2-40B4-BE49-F238E27FC236}">
                  <a16:creationId xmlns="" xmlns:a16="http://schemas.microsoft.com/office/drawing/2014/main" id="{8BBFA51B-59D1-9C8D-0F18-CE63719C9F24}"/>
                </a:ext>
              </a:extLst>
            </p:cNvPr>
            <p:cNvSpPr/>
            <p:nvPr/>
          </p:nvSpPr>
          <p:spPr>
            <a:xfrm>
              <a:off x="717582" y="1473290"/>
              <a:ext cx="1117600" cy="1117600"/>
            </a:xfrm>
            <a:prstGeom prst="ellipse">
              <a:avLst/>
            </a:prstGeom>
            <a:blipFill>
              <a:blip r:embed="rId2"/>
              <a:stretch>
                <a:fillRect/>
              </a:stretch>
            </a:blipFill>
            <a:ln w="349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40CF8B1-B983-A496-E2A0-BF8DCBBC455E}"/>
              </a:ext>
            </a:extLst>
          </p:cNvPr>
          <p:cNvSpPr txBox="1"/>
          <p:nvPr/>
        </p:nvSpPr>
        <p:spPr>
          <a:xfrm>
            <a:off x="1529278" y="1212893"/>
            <a:ext cx="637765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Gilroy" panose="020B0604020202020204" charset="-52"/>
              </a:rPr>
              <a:t>Государственное управление: </a:t>
            </a:r>
            <a:r>
              <a:rPr lang="ru-RU" sz="1400" dirty="0">
                <a:latin typeface="Gilroy" panose="020B0604020202020204" charset="-52"/>
              </a:rPr>
              <a:t/>
            </a:r>
            <a:br>
              <a:rPr lang="ru-RU" sz="1400" dirty="0">
                <a:latin typeface="Gilroy" panose="020B0604020202020204" charset="-52"/>
              </a:rPr>
            </a:br>
            <a:r>
              <a:rPr lang="ru-RU" sz="1400" dirty="0">
                <a:latin typeface="Gilroy" panose="020B0604020202020204" charset="-52"/>
              </a:rPr>
              <a:t>- федеральный уровень и структурные подразделения,</a:t>
            </a:r>
            <a:br>
              <a:rPr lang="ru-RU" sz="1400" dirty="0">
                <a:latin typeface="Gilroy" panose="020B0604020202020204" charset="-52"/>
              </a:rPr>
            </a:br>
            <a:r>
              <a:rPr lang="ru-RU" sz="1400" dirty="0">
                <a:latin typeface="Gilroy" panose="020B0604020202020204" charset="-52"/>
              </a:rPr>
              <a:t>- региональный уровень, </a:t>
            </a:r>
            <a:br>
              <a:rPr lang="ru-RU" sz="1400" dirty="0">
                <a:latin typeface="Gilroy" panose="020B0604020202020204" charset="-52"/>
              </a:rPr>
            </a:br>
            <a:r>
              <a:rPr lang="ru-RU" sz="1400" dirty="0">
                <a:latin typeface="Gilroy" panose="020B0604020202020204" charset="-52"/>
              </a:rPr>
              <a:t>- местное самоуправление,</a:t>
            </a:r>
            <a:br>
              <a:rPr lang="ru-RU" sz="1400" dirty="0">
                <a:latin typeface="Gilroy" panose="020B0604020202020204" charset="-52"/>
              </a:rPr>
            </a:br>
            <a:r>
              <a:rPr lang="ru-RU" sz="1400" dirty="0">
                <a:latin typeface="Gilroy" panose="020B0604020202020204" charset="-52"/>
              </a:rPr>
              <a:t>- контрольно-надзорная деятельность, </a:t>
            </a:r>
            <a:br>
              <a:rPr lang="ru-RU" sz="1400" dirty="0">
                <a:latin typeface="Gilroy" panose="020B0604020202020204" charset="-52"/>
              </a:rPr>
            </a:br>
            <a:r>
              <a:rPr lang="ru-RU" sz="1400" dirty="0">
                <a:latin typeface="Gilroy" panose="020B0604020202020204" charset="-52"/>
              </a:rPr>
              <a:t>- государственные и муниципальные финансы.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8773CE39-C46A-4C6A-4922-CB6A844D3336}"/>
              </a:ext>
            </a:extLst>
          </p:cNvPr>
          <p:cNvGrpSpPr/>
          <p:nvPr/>
        </p:nvGrpSpPr>
        <p:grpSpPr>
          <a:xfrm>
            <a:off x="286599" y="2962418"/>
            <a:ext cx="1165398" cy="1108526"/>
            <a:chOff x="8403474" y="1268507"/>
            <a:chExt cx="1288490" cy="1288490"/>
          </a:xfrm>
        </p:grpSpPr>
        <p:sp>
          <p:nvSpPr>
            <p:cNvPr id="7" name="Овал 6">
              <a:extLst>
                <a:ext uri="{FF2B5EF4-FFF2-40B4-BE49-F238E27FC236}">
                  <a16:creationId xmlns="" xmlns:a16="http://schemas.microsoft.com/office/drawing/2014/main" id="{E2B7F52A-418C-ED03-9D1F-264BF9A27E8B}"/>
                </a:ext>
              </a:extLst>
            </p:cNvPr>
            <p:cNvSpPr/>
            <p:nvPr/>
          </p:nvSpPr>
          <p:spPr>
            <a:xfrm>
              <a:off x="8403474" y="1268507"/>
              <a:ext cx="1288490" cy="1288490"/>
            </a:xfrm>
            <a:prstGeom prst="ellipse">
              <a:avLst/>
            </a:prstGeom>
            <a:gradFill>
              <a:gsLst>
                <a:gs pos="100000">
                  <a:srgbClr val="0BCDF6">
                    <a:alpha val="80000"/>
                  </a:srgbClr>
                </a:gs>
                <a:gs pos="2000">
                  <a:srgbClr val="2C5392">
                    <a:alpha val="80000"/>
                  </a:srgb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Овал 7">
              <a:extLst>
                <a:ext uri="{FF2B5EF4-FFF2-40B4-BE49-F238E27FC236}">
                  <a16:creationId xmlns="" xmlns:a16="http://schemas.microsoft.com/office/drawing/2014/main" id="{820B3A0F-C431-6CF3-821E-5C0F22C7BE28}"/>
                </a:ext>
              </a:extLst>
            </p:cNvPr>
            <p:cNvSpPr/>
            <p:nvPr/>
          </p:nvSpPr>
          <p:spPr>
            <a:xfrm>
              <a:off x="8488919" y="1353952"/>
              <a:ext cx="1117600" cy="1117600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 w="349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B09387B4-67C4-EA2C-5552-B50A11791748}"/>
              </a:ext>
            </a:extLst>
          </p:cNvPr>
          <p:cNvSpPr txBox="1"/>
          <p:nvPr/>
        </p:nvSpPr>
        <p:spPr>
          <a:xfrm>
            <a:off x="1529278" y="3114504"/>
            <a:ext cx="363200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Gilroy" panose="020B0604020202020204" charset="-52"/>
              </a:rPr>
              <a:t>Образование и наука:</a:t>
            </a:r>
          </a:p>
          <a:p>
            <a:r>
              <a:rPr lang="ru-RU" sz="1400" dirty="0">
                <a:latin typeface="Gilroy" panose="020B0604020202020204" charset="-52"/>
              </a:rPr>
              <a:t>- образование,</a:t>
            </a:r>
          </a:p>
          <a:p>
            <a:r>
              <a:rPr lang="ru-RU" sz="1400" dirty="0">
                <a:latin typeface="Gilroy" panose="020B0604020202020204" charset="-52"/>
              </a:rPr>
              <a:t>- наука. </a:t>
            </a:r>
          </a:p>
        </p:txBody>
      </p:sp>
      <p:grpSp>
        <p:nvGrpSpPr>
          <p:cNvPr id="10" name="Группа 9">
            <a:extLst>
              <a:ext uri="{FF2B5EF4-FFF2-40B4-BE49-F238E27FC236}">
                <a16:creationId xmlns="" xmlns:a16="http://schemas.microsoft.com/office/drawing/2014/main" id="{3485955E-8F60-7A70-F034-D03A52E9A545}"/>
              </a:ext>
            </a:extLst>
          </p:cNvPr>
          <p:cNvGrpSpPr/>
          <p:nvPr/>
        </p:nvGrpSpPr>
        <p:grpSpPr>
          <a:xfrm>
            <a:off x="286598" y="4756588"/>
            <a:ext cx="1165398" cy="1108526"/>
            <a:chOff x="6640834" y="2130173"/>
            <a:chExt cx="1288490" cy="1288490"/>
          </a:xfrm>
        </p:grpSpPr>
        <p:sp>
          <p:nvSpPr>
            <p:cNvPr id="11" name="Овал 10">
              <a:extLst>
                <a:ext uri="{FF2B5EF4-FFF2-40B4-BE49-F238E27FC236}">
                  <a16:creationId xmlns="" xmlns:a16="http://schemas.microsoft.com/office/drawing/2014/main" id="{8A6F39C7-2490-1802-4958-9C907F48066A}"/>
                </a:ext>
              </a:extLst>
            </p:cNvPr>
            <p:cNvSpPr/>
            <p:nvPr/>
          </p:nvSpPr>
          <p:spPr>
            <a:xfrm>
              <a:off x="6640834" y="2130173"/>
              <a:ext cx="1288490" cy="1288490"/>
            </a:xfrm>
            <a:prstGeom prst="ellipse">
              <a:avLst/>
            </a:prstGeom>
            <a:gradFill>
              <a:gsLst>
                <a:gs pos="100000">
                  <a:srgbClr val="0BCDF6">
                    <a:alpha val="80000"/>
                  </a:srgbClr>
                </a:gs>
                <a:gs pos="2000">
                  <a:srgbClr val="2C5392">
                    <a:alpha val="80000"/>
                  </a:srgb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Овал 11">
              <a:extLst>
                <a:ext uri="{FF2B5EF4-FFF2-40B4-BE49-F238E27FC236}">
                  <a16:creationId xmlns="" xmlns:a16="http://schemas.microsoft.com/office/drawing/2014/main" id="{11F74DD5-2B5C-AA74-324F-86B9BE3B1EF4}"/>
                </a:ext>
              </a:extLst>
            </p:cNvPr>
            <p:cNvSpPr/>
            <p:nvPr/>
          </p:nvSpPr>
          <p:spPr>
            <a:xfrm>
              <a:off x="6726279" y="2215618"/>
              <a:ext cx="1117600" cy="1117600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 w="349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C1BC688B-1628-B27D-D3E3-A0BA5301BE9C}"/>
              </a:ext>
            </a:extLst>
          </p:cNvPr>
          <p:cNvSpPr txBox="1"/>
          <p:nvPr/>
        </p:nvSpPr>
        <p:spPr>
          <a:xfrm>
            <a:off x="1550490" y="4447643"/>
            <a:ext cx="339837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Gilroy" panose="020B0604020202020204" charset="-52"/>
              </a:rPr>
              <a:t>Творческий кластер:</a:t>
            </a:r>
          </a:p>
          <a:p>
            <a:r>
              <a:rPr lang="ru-RU" sz="1400" dirty="0">
                <a:latin typeface="Gilroy" panose="020B0604020202020204" charset="-52"/>
              </a:rPr>
              <a:t>- киноиндустрия и мультипликация, </a:t>
            </a:r>
            <a:br>
              <a:rPr lang="ru-RU" sz="1400" dirty="0">
                <a:latin typeface="Gilroy" panose="020B0604020202020204" charset="-52"/>
              </a:rPr>
            </a:br>
            <a:r>
              <a:rPr lang="ru-RU" sz="1400" dirty="0">
                <a:latin typeface="Gilroy" panose="020B0604020202020204" charset="-52"/>
              </a:rPr>
              <a:t>- театральное искусство, </a:t>
            </a:r>
            <a:br>
              <a:rPr lang="ru-RU" sz="1400" dirty="0">
                <a:latin typeface="Gilroy" panose="020B0604020202020204" charset="-52"/>
              </a:rPr>
            </a:br>
            <a:r>
              <a:rPr lang="ru-RU" sz="1400" dirty="0">
                <a:latin typeface="Gilroy" panose="020B0604020202020204" charset="-52"/>
              </a:rPr>
              <a:t>- художественные ремесла,</a:t>
            </a:r>
            <a:br>
              <a:rPr lang="ru-RU" sz="1400" dirty="0">
                <a:latin typeface="Gilroy" panose="020B0604020202020204" charset="-52"/>
              </a:rPr>
            </a:br>
            <a:r>
              <a:rPr lang="ru-RU" sz="1400" dirty="0">
                <a:latin typeface="Gilroy" panose="020B0604020202020204" charset="-52"/>
              </a:rPr>
              <a:t>- дизайн и урбанистика,</a:t>
            </a:r>
            <a:br>
              <a:rPr lang="ru-RU" sz="1400" dirty="0">
                <a:latin typeface="Gilroy" panose="020B0604020202020204" charset="-52"/>
              </a:rPr>
            </a:br>
            <a:r>
              <a:rPr lang="ru-RU" sz="1400" dirty="0">
                <a:latin typeface="Gilroy" panose="020B0604020202020204" charset="-52"/>
              </a:rPr>
              <a:t>- литература и журналистика,</a:t>
            </a:r>
            <a:br>
              <a:rPr lang="ru-RU" sz="1400" dirty="0">
                <a:latin typeface="Gilroy" panose="020B0604020202020204" charset="-52"/>
              </a:rPr>
            </a:br>
            <a:r>
              <a:rPr lang="ru-RU" sz="1400" dirty="0">
                <a:latin typeface="Gilroy" panose="020B0604020202020204" charset="-52"/>
              </a:rPr>
              <a:t>- цифровое творчество, </a:t>
            </a:r>
            <a:br>
              <a:rPr lang="ru-RU" sz="1400" dirty="0">
                <a:latin typeface="Gilroy" panose="020B0604020202020204" charset="-52"/>
              </a:rPr>
            </a:br>
            <a:r>
              <a:rPr lang="ru-RU" sz="1400" dirty="0">
                <a:latin typeface="Gilroy" panose="020B0604020202020204" charset="-52"/>
              </a:rPr>
              <a:t>- графика.</a:t>
            </a:r>
          </a:p>
        </p:txBody>
      </p:sp>
      <p:grpSp>
        <p:nvGrpSpPr>
          <p:cNvPr id="14" name="Группа 13">
            <a:extLst>
              <a:ext uri="{FF2B5EF4-FFF2-40B4-BE49-F238E27FC236}">
                <a16:creationId xmlns="" xmlns:a16="http://schemas.microsoft.com/office/drawing/2014/main" id="{A1D4373C-C68C-37EC-209E-06C9D36508F8}"/>
              </a:ext>
            </a:extLst>
          </p:cNvPr>
          <p:cNvGrpSpPr/>
          <p:nvPr/>
        </p:nvGrpSpPr>
        <p:grpSpPr>
          <a:xfrm>
            <a:off x="7023810" y="1277617"/>
            <a:ext cx="1165398" cy="1108526"/>
            <a:chOff x="10271373" y="1231898"/>
            <a:chExt cx="1288490" cy="1288490"/>
          </a:xfrm>
        </p:grpSpPr>
        <p:sp>
          <p:nvSpPr>
            <p:cNvPr id="15" name="Овал 14">
              <a:extLst>
                <a:ext uri="{FF2B5EF4-FFF2-40B4-BE49-F238E27FC236}">
                  <a16:creationId xmlns="" xmlns:a16="http://schemas.microsoft.com/office/drawing/2014/main" id="{2F87EDEE-CE5D-5E32-8DCC-95B1BABCC131}"/>
                </a:ext>
              </a:extLst>
            </p:cNvPr>
            <p:cNvSpPr/>
            <p:nvPr/>
          </p:nvSpPr>
          <p:spPr>
            <a:xfrm>
              <a:off x="10271373" y="1231898"/>
              <a:ext cx="1288490" cy="1288490"/>
            </a:xfrm>
            <a:prstGeom prst="ellipse">
              <a:avLst/>
            </a:prstGeom>
            <a:gradFill>
              <a:gsLst>
                <a:gs pos="100000">
                  <a:srgbClr val="0BCDF6">
                    <a:alpha val="80000"/>
                  </a:srgbClr>
                </a:gs>
                <a:gs pos="2000">
                  <a:srgbClr val="2C5392">
                    <a:alpha val="80000"/>
                  </a:srgb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Овал 15">
              <a:extLst>
                <a:ext uri="{FF2B5EF4-FFF2-40B4-BE49-F238E27FC236}">
                  <a16:creationId xmlns="" xmlns:a16="http://schemas.microsoft.com/office/drawing/2014/main" id="{D31A9C89-47E2-1A98-1289-9EB328E9C202}"/>
                </a:ext>
              </a:extLst>
            </p:cNvPr>
            <p:cNvSpPr/>
            <p:nvPr/>
          </p:nvSpPr>
          <p:spPr>
            <a:xfrm>
              <a:off x="10356818" y="1317343"/>
              <a:ext cx="1117600" cy="1117600"/>
            </a:xfrm>
            <a:prstGeom prst="ellipse">
              <a:avLst/>
            </a:prstGeom>
            <a:blipFill>
              <a:blip r:embed="rId5"/>
              <a:stretch>
                <a:fillRect/>
              </a:stretch>
            </a:blipFill>
            <a:ln w="349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9AAF6AE0-80AC-EA00-D44C-4AB2C4C15939}"/>
              </a:ext>
            </a:extLst>
          </p:cNvPr>
          <p:cNvSpPr txBox="1"/>
          <p:nvPr/>
        </p:nvSpPr>
        <p:spPr>
          <a:xfrm>
            <a:off x="8289345" y="1597613"/>
            <a:ext cx="20376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Gilroy" panose="020B0604020202020204" charset="-52"/>
              </a:rPr>
              <a:t>Медицина</a:t>
            </a:r>
          </a:p>
        </p:txBody>
      </p:sp>
      <p:sp>
        <p:nvSpPr>
          <p:cNvPr id="24" name="Овал 23">
            <a:extLst>
              <a:ext uri="{FF2B5EF4-FFF2-40B4-BE49-F238E27FC236}">
                <a16:creationId xmlns="" xmlns:a16="http://schemas.microsoft.com/office/drawing/2014/main" id="{CA19A80B-0E9A-C12F-C8A8-448AF23FBB20}"/>
              </a:ext>
            </a:extLst>
          </p:cNvPr>
          <p:cNvSpPr/>
          <p:nvPr/>
        </p:nvSpPr>
        <p:spPr>
          <a:xfrm>
            <a:off x="7097125" y="4866562"/>
            <a:ext cx="1010833" cy="974829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 w="349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23D6712C-60FE-BE2A-44FA-0CE5503D51C5}"/>
              </a:ext>
            </a:extLst>
          </p:cNvPr>
          <p:cNvSpPr txBox="1"/>
          <p:nvPr/>
        </p:nvSpPr>
        <p:spPr>
          <a:xfrm>
            <a:off x="8289345" y="4089267"/>
            <a:ext cx="370742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Gilroy" panose="020B0604020202020204" charset="-52"/>
              </a:rPr>
              <a:t>Бизнес и производство: </a:t>
            </a:r>
            <a:r>
              <a:rPr lang="ru-RU" sz="1400" dirty="0">
                <a:latin typeface="Gilroy" panose="020B0604020202020204" charset="-52"/>
              </a:rPr>
              <a:t/>
            </a:r>
            <a:br>
              <a:rPr lang="ru-RU" sz="1400" dirty="0">
                <a:latin typeface="Gilroy" panose="020B0604020202020204" charset="-52"/>
              </a:rPr>
            </a:br>
            <a:r>
              <a:rPr lang="ru-RU" sz="1400" dirty="0">
                <a:latin typeface="Gilroy" panose="020B0604020202020204" charset="-52"/>
              </a:rPr>
              <a:t>- фармацевтика, </a:t>
            </a:r>
            <a:br>
              <a:rPr lang="ru-RU" sz="1400" dirty="0">
                <a:latin typeface="Gilroy" panose="020B0604020202020204" charset="-52"/>
              </a:rPr>
            </a:br>
            <a:r>
              <a:rPr lang="ru-RU" sz="1400" dirty="0">
                <a:latin typeface="Gilroy" panose="020B0604020202020204" charset="-52"/>
              </a:rPr>
              <a:t>- машиностроение,</a:t>
            </a:r>
            <a:br>
              <a:rPr lang="ru-RU" sz="1400" dirty="0">
                <a:latin typeface="Gilroy" panose="020B0604020202020204" charset="-52"/>
              </a:rPr>
            </a:br>
            <a:r>
              <a:rPr lang="ru-RU" sz="1400" dirty="0">
                <a:latin typeface="Gilroy" panose="020B0604020202020204" charset="-52"/>
              </a:rPr>
              <a:t>- нефтегазохимия,</a:t>
            </a:r>
            <a:br>
              <a:rPr lang="ru-RU" sz="1400" dirty="0">
                <a:latin typeface="Gilroy" panose="020B0604020202020204" charset="-52"/>
              </a:rPr>
            </a:br>
            <a:r>
              <a:rPr lang="ru-RU" sz="1400" dirty="0">
                <a:latin typeface="Gilroy" panose="020B0604020202020204" charset="-52"/>
              </a:rPr>
              <a:t>- </a:t>
            </a:r>
            <a:r>
              <a:rPr lang="ru-RU" sz="1400" dirty="0" err="1">
                <a:latin typeface="Gilroy" panose="020B0604020202020204" charset="-52"/>
              </a:rPr>
              <a:t>агропромышленность</a:t>
            </a:r>
            <a:r>
              <a:rPr lang="ru-RU" sz="1400" dirty="0">
                <a:latin typeface="Gilroy" panose="020B0604020202020204" charset="-52"/>
              </a:rPr>
              <a:t>, </a:t>
            </a:r>
            <a:br>
              <a:rPr lang="ru-RU" sz="1400" dirty="0">
                <a:latin typeface="Gilroy" panose="020B0604020202020204" charset="-52"/>
              </a:rPr>
            </a:br>
            <a:r>
              <a:rPr lang="ru-RU" sz="1400" dirty="0">
                <a:latin typeface="Gilroy" panose="020B0604020202020204" charset="-52"/>
              </a:rPr>
              <a:t>- электроэнергетика, </a:t>
            </a:r>
            <a:br>
              <a:rPr lang="ru-RU" sz="1400" dirty="0">
                <a:latin typeface="Gilroy" panose="020B0604020202020204" charset="-52"/>
              </a:rPr>
            </a:br>
            <a:r>
              <a:rPr lang="ru-RU" sz="1400" dirty="0">
                <a:latin typeface="Gilroy" panose="020B0604020202020204" charset="-52"/>
              </a:rPr>
              <a:t>- туристско-рекреационный трек,</a:t>
            </a:r>
            <a:br>
              <a:rPr lang="ru-RU" sz="1400" dirty="0">
                <a:latin typeface="Gilroy" panose="020B0604020202020204" charset="-52"/>
              </a:rPr>
            </a:br>
            <a:r>
              <a:rPr lang="ru-RU" sz="1400" dirty="0">
                <a:latin typeface="Gilroy" panose="020B0604020202020204" charset="-52"/>
              </a:rPr>
              <a:t>- трек строительных материалов и технологий,</a:t>
            </a:r>
            <a:br>
              <a:rPr lang="ru-RU" sz="1400" dirty="0">
                <a:latin typeface="Gilroy" panose="020B0604020202020204" charset="-52"/>
              </a:rPr>
            </a:br>
            <a:r>
              <a:rPr lang="ru-RU" sz="1400" dirty="0">
                <a:latin typeface="Gilroy" panose="020B0604020202020204" charset="-52"/>
              </a:rPr>
              <a:t>- лесопромышленность, </a:t>
            </a:r>
            <a:br>
              <a:rPr lang="ru-RU" sz="1400" dirty="0">
                <a:latin typeface="Gilroy" panose="020B0604020202020204" charset="-52"/>
              </a:rPr>
            </a:br>
            <a:r>
              <a:rPr lang="ru-RU" sz="1400" dirty="0">
                <a:latin typeface="Gilroy" panose="020B0604020202020204" charset="-52"/>
              </a:rPr>
              <a:t>- легкая промышленность, </a:t>
            </a:r>
            <a:br>
              <a:rPr lang="ru-RU" sz="1400" dirty="0">
                <a:latin typeface="Gilroy" panose="020B0604020202020204" charset="-52"/>
              </a:rPr>
            </a:br>
            <a:r>
              <a:rPr lang="ru-RU" sz="1400" dirty="0">
                <a:latin typeface="Gilroy" panose="020B0604020202020204" charset="-52"/>
              </a:rPr>
              <a:t>- IT-технологии.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="" xmlns:a16="http://schemas.microsoft.com/office/drawing/2014/main" id="{02EE1D11-A735-61DA-5A0B-40D4E32C08C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97" t="27727" r="27325" b="10798"/>
          <a:stretch/>
        </p:blipFill>
        <p:spPr>
          <a:xfrm>
            <a:off x="7124815" y="2990743"/>
            <a:ext cx="996095" cy="986186"/>
          </a:xfrm>
          <a:prstGeom prst="ellipse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41776124-1B22-E4DB-4605-DCC2D2944734}"/>
              </a:ext>
            </a:extLst>
          </p:cNvPr>
          <p:cNvSpPr txBox="1"/>
          <p:nvPr/>
        </p:nvSpPr>
        <p:spPr>
          <a:xfrm>
            <a:off x="8289345" y="2952927"/>
            <a:ext cx="34797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Gilroy" panose="020B0604020202020204" charset="-52"/>
              </a:rPr>
              <a:t>Общественная безопасность:</a:t>
            </a:r>
            <a:r>
              <a:rPr lang="ru-RU" sz="1400" dirty="0">
                <a:latin typeface="Gilroy" panose="020B0604020202020204" charset="-52"/>
              </a:rPr>
              <a:t/>
            </a:r>
            <a:br>
              <a:rPr lang="ru-RU" sz="1400" dirty="0">
                <a:latin typeface="Gilroy" panose="020B0604020202020204" charset="-52"/>
              </a:rPr>
            </a:br>
            <a:r>
              <a:rPr lang="ru-RU" sz="1400" dirty="0">
                <a:latin typeface="Gilroy" panose="020B0604020202020204" charset="-52"/>
              </a:rPr>
              <a:t>-  информационная безопасность, </a:t>
            </a:r>
            <a:br>
              <a:rPr lang="ru-RU" sz="1400" dirty="0">
                <a:latin typeface="Gilroy" panose="020B0604020202020204" charset="-52"/>
              </a:rPr>
            </a:br>
            <a:r>
              <a:rPr lang="ru-RU" sz="1400" dirty="0">
                <a:latin typeface="Gilroy" panose="020B0604020202020204" charset="-52"/>
              </a:rPr>
              <a:t>- национальная безопасность.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AA3A7CA1-7706-0AE6-33F0-7314B2063C22}"/>
              </a:ext>
            </a:extLst>
          </p:cNvPr>
          <p:cNvSpPr txBox="1"/>
          <p:nvPr/>
        </p:nvSpPr>
        <p:spPr>
          <a:xfrm>
            <a:off x="4170996" y="245116"/>
            <a:ext cx="7598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200" b="1" dirty="0">
                <a:solidFill>
                  <a:srgbClr val="2C5392"/>
                </a:solidFill>
                <a:latin typeface="Gilroy Black" panose="00000A00000000000000" charset="-52"/>
              </a:rPr>
              <a:t>Направления по трекам</a:t>
            </a:r>
            <a:endParaRPr lang="ru-RU" sz="3200" dirty="0">
              <a:solidFill>
                <a:srgbClr val="2C5392"/>
              </a:solidFill>
              <a:latin typeface="Gilroy Black" panose="00000A0000000000000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859703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5D3F00BA-DEAB-4EE4-B3C5-AA4FDA916B81}"/>
              </a:ext>
            </a:extLst>
          </p:cNvPr>
          <p:cNvSpPr/>
          <p:nvPr/>
        </p:nvSpPr>
        <p:spPr>
          <a:xfrm>
            <a:off x="0" y="2514600"/>
            <a:ext cx="12192000" cy="4343400"/>
          </a:xfrm>
          <a:prstGeom prst="rect">
            <a:avLst/>
          </a:prstGeom>
          <a:gradFill>
            <a:gsLst>
              <a:gs pos="0">
                <a:srgbClr val="DCF1F9"/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8" name="Группа 27">
            <a:extLst>
              <a:ext uri="{FF2B5EF4-FFF2-40B4-BE49-F238E27FC236}">
                <a16:creationId xmlns="" xmlns:a16="http://schemas.microsoft.com/office/drawing/2014/main" id="{9EA4746F-91C1-4A2A-B603-9A8BB5E91F81}"/>
              </a:ext>
            </a:extLst>
          </p:cNvPr>
          <p:cNvGrpSpPr/>
          <p:nvPr/>
        </p:nvGrpSpPr>
        <p:grpSpPr>
          <a:xfrm>
            <a:off x="1623821" y="1853552"/>
            <a:ext cx="1288490" cy="1288490"/>
            <a:chOff x="632137" y="1387845"/>
            <a:chExt cx="1288490" cy="1288490"/>
          </a:xfrm>
        </p:grpSpPr>
        <p:sp>
          <p:nvSpPr>
            <p:cNvPr id="29" name="Овал 28">
              <a:extLst>
                <a:ext uri="{FF2B5EF4-FFF2-40B4-BE49-F238E27FC236}">
                  <a16:creationId xmlns="" xmlns:a16="http://schemas.microsoft.com/office/drawing/2014/main" id="{DC85439B-8F66-41B6-9B41-7262890D512A}"/>
                </a:ext>
              </a:extLst>
            </p:cNvPr>
            <p:cNvSpPr/>
            <p:nvPr/>
          </p:nvSpPr>
          <p:spPr>
            <a:xfrm>
              <a:off x="632137" y="1387845"/>
              <a:ext cx="1288490" cy="1288490"/>
            </a:xfrm>
            <a:prstGeom prst="ellipse">
              <a:avLst/>
            </a:prstGeom>
            <a:gradFill>
              <a:gsLst>
                <a:gs pos="100000">
                  <a:srgbClr val="0BCDF6">
                    <a:alpha val="80000"/>
                  </a:srgbClr>
                </a:gs>
                <a:gs pos="2000">
                  <a:srgbClr val="2C5392">
                    <a:alpha val="80000"/>
                  </a:srgb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>
              <a:extLst>
                <a:ext uri="{FF2B5EF4-FFF2-40B4-BE49-F238E27FC236}">
                  <a16:creationId xmlns="" xmlns:a16="http://schemas.microsoft.com/office/drawing/2014/main" id="{BDF13B32-7954-44F9-9067-A5D0CE4377F1}"/>
                </a:ext>
              </a:extLst>
            </p:cNvPr>
            <p:cNvSpPr/>
            <p:nvPr/>
          </p:nvSpPr>
          <p:spPr>
            <a:xfrm>
              <a:off x="717582" y="1473290"/>
              <a:ext cx="1117600" cy="1117600"/>
            </a:xfrm>
            <a:prstGeom prst="ellipse">
              <a:avLst/>
            </a:prstGeom>
            <a:blipFill>
              <a:blip r:embed="rId2"/>
              <a:stretch>
                <a:fillRect/>
              </a:stretch>
            </a:blipFill>
            <a:ln w="349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4" name="Овал 33">
            <a:extLst>
              <a:ext uri="{FF2B5EF4-FFF2-40B4-BE49-F238E27FC236}">
                <a16:creationId xmlns="" xmlns:a16="http://schemas.microsoft.com/office/drawing/2014/main" id="{21BC664F-0D62-48C4-ABFA-7CB2A5A27492}"/>
              </a:ext>
            </a:extLst>
          </p:cNvPr>
          <p:cNvSpPr/>
          <p:nvPr/>
        </p:nvSpPr>
        <p:spPr>
          <a:xfrm>
            <a:off x="4854582" y="4405858"/>
            <a:ext cx="1288490" cy="1288490"/>
          </a:xfrm>
          <a:prstGeom prst="ellipse">
            <a:avLst/>
          </a:prstGeom>
          <a:gradFill>
            <a:gsLst>
              <a:gs pos="100000">
                <a:srgbClr val="0BCDF6">
                  <a:alpha val="80000"/>
                </a:srgbClr>
              </a:gs>
              <a:gs pos="2000">
                <a:srgbClr val="2C5392">
                  <a:alpha val="80000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9" name="Группа 38">
            <a:extLst>
              <a:ext uri="{FF2B5EF4-FFF2-40B4-BE49-F238E27FC236}">
                <a16:creationId xmlns="" xmlns:a16="http://schemas.microsoft.com/office/drawing/2014/main" id="{73463248-D364-4109-BEBF-25CD11CF3646}"/>
              </a:ext>
            </a:extLst>
          </p:cNvPr>
          <p:cNvGrpSpPr/>
          <p:nvPr/>
        </p:nvGrpSpPr>
        <p:grpSpPr>
          <a:xfrm>
            <a:off x="8328829" y="1889032"/>
            <a:ext cx="1288490" cy="1288490"/>
            <a:chOff x="6640834" y="2130173"/>
            <a:chExt cx="1288490" cy="1288490"/>
          </a:xfrm>
        </p:grpSpPr>
        <p:sp>
          <p:nvSpPr>
            <p:cNvPr id="40" name="Овал 39">
              <a:extLst>
                <a:ext uri="{FF2B5EF4-FFF2-40B4-BE49-F238E27FC236}">
                  <a16:creationId xmlns="" xmlns:a16="http://schemas.microsoft.com/office/drawing/2014/main" id="{61058562-ECC0-41FC-9FAA-095E985F9A03}"/>
                </a:ext>
              </a:extLst>
            </p:cNvPr>
            <p:cNvSpPr/>
            <p:nvPr/>
          </p:nvSpPr>
          <p:spPr>
            <a:xfrm>
              <a:off x="6640834" y="2130173"/>
              <a:ext cx="1288490" cy="1288490"/>
            </a:xfrm>
            <a:prstGeom prst="ellipse">
              <a:avLst/>
            </a:prstGeom>
            <a:gradFill>
              <a:gsLst>
                <a:gs pos="100000">
                  <a:srgbClr val="0BCDF6">
                    <a:alpha val="80000"/>
                  </a:srgbClr>
                </a:gs>
                <a:gs pos="2000">
                  <a:srgbClr val="2C5392">
                    <a:alpha val="80000"/>
                  </a:srgb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Овал 40">
              <a:extLst>
                <a:ext uri="{FF2B5EF4-FFF2-40B4-BE49-F238E27FC236}">
                  <a16:creationId xmlns="" xmlns:a16="http://schemas.microsoft.com/office/drawing/2014/main" id="{561338DE-AD55-4DF6-AD25-38AFCF76194D}"/>
                </a:ext>
              </a:extLst>
            </p:cNvPr>
            <p:cNvSpPr/>
            <p:nvPr/>
          </p:nvSpPr>
          <p:spPr>
            <a:xfrm>
              <a:off x="6726279" y="2215618"/>
              <a:ext cx="1117600" cy="1117600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 w="349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2" name="Группа 41">
            <a:extLst>
              <a:ext uri="{FF2B5EF4-FFF2-40B4-BE49-F238E27FC236}">
                <a16:creationId xmlns="" xmlns:a16="http://schemas.microsoft.com/office/drawing/2014/main" id="{264622D4-05BF-4FE4-8894-F3BD72F40F94}"/>
              </a:ext>
            </a:extLst>
          </p:cNvPr>
          <p:cNvGrpSpPr/>
          <p:nvPr/>
        </p:nvGrpSpPr>
        <p:grpSpPr>
          <a:xfrm>
            <a:off x="4854245" y="1853552"/>
            <a:ext cx="1288490" cy="1288490"/>
            <a:chOff x="8403474" y="1268507"/>
            <a:chExt cx="1288490" cy="1288490"/>
          </a:xfrm>
        </p:grpSpPr>
        <p:sp>
          <p:nvSpPr>
            <p:cNvPr id="43" name="Овал 42">
              <a:extLst>
                <a:ext uri="{FF2B5EF4-FFF2-40B4-BE49-F238E27FC236}">
                  <a16:creationId xmlns="" xmlns:a16="http://schemas.microsoft.com/office/drawing/2014/main" id="{607118B2-1948-42DE-8196-9DE18A282EFA}"/>
                </a:ext>
              </a:extLst>
            </p:cNvPr>
            <p:cNvSpPr/>
            <p:nvPr/>
          </p:nvSpPr>
          <p:spPr>
            <a:xfrm>
              <a:off x="8403474" y="1268507"/>
              <a:ext cx="1288490" cy="1288490"/>
            </a:xfrm>
            <a:prstGeom prst="ellipse">
              <a:avLst/>
            </a:prstGeom>
            <a:gradFill>
              <a:gsLst>
                <a:gs pos="100000">
                  <a:srgbClr val="0BCDF6">
                    <a:alpha val="80000"/>
                  </a:srgbClr>
                </a:gs>
                <a:gs pos="2000">
                  <a:srgbClr val="2C5392">
                    <a:alpha val="80000"/>
                  </a:srgb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Овал 43">
              <a:extLst>
                <a:ext uri="{FF2B5EF4-FFF2-40B4-BE49-F238E27FC236}">
                  <a16:creationId xmlns="" xmlns:a16="http://schemas.microsoft.com/office/drawing/2014/main" id="{9FDAD290-237E-4B36-AF1B-FFC5A53961B0}"/>
                </a:ext>
              </a:extLst>
            </p:cNvPr>
            <p:cNvSpPr/>
            <p:nvPr/>
          </p:nvSpPr>
          <p:spPr>
            <a:xfrm>
              <a:off x="8488919" y="1353952"/>
              <a:ext cx="1117600" cy="1117600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 w="349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5" name="Группа 44">
            <a:extLst>
              <a:ext uri="{FF2B5EF4-FFF2-40B4-BE49-F238E27FC236}">
                <a16:creationId xmlns="" xmlns:a16="http://schemas.microsoft.com/office/drawing/2014/main" id="{DF5B59A5-AED4-4735-BB19-B9E992DC0333}"/>
              </a:ext>
            </a:extLst>
          </p:cNvPr>
          <p:cNvGrpSpPr/>
          <p:nvPr/>
        </p:nvGrpSpPr>
        <p:grpSpPr>
          <a:xfrm>
            <a:off x="1564757" y="4436425"/>
            <a:ext cx="1288490" cy="1288490"/>
            <a:chOff x="10271373" y="1231898"/>
            <a:chExt cx="1288490" cy="1288490"/>
          </a:xfrm>
        </p:grpSpPr>
        <p:sp>
          <p:nvSpPr>
            <p:cNvPr id="46" name="Овал 45">
              <a:extLst>
                <a:ext uri="{FF2B5EF4-FFF2-40B4-BE49-F238E27FC236}">
                  <a16:creationId xmlns="" xmlns:a16="http://schemas.microsoft.com/office/drawing/2014/main" id="{88E0C1A5-0B0D-47CB-A029-65AA2E26577C}"/>
                </a:ext>
              </a:extLst>
            </p:cNvPr>
            <p:cNvSpPr/>
            <p:nvPr/>
          </p:nvSpPr>
          <p:spPr>
            <a:xfrm>
              <a:off x="10271373" y="1231898"/>
              <a:ext cx="1288490" cy="1288490"/>
            </a:xfrm>
            <a:prstGeom prst="ellipse">
              <a:avLst/>
            </a:prstGeom>
            <a:gradFill>
              <a:gsLst>
                <a:gs pos="100000">
                  <a:srgbClr val="0BCDF6">
                    <a:alpha val="80000"/>
                  </a:srgbClr>
                </a:gs>
                <a:gs pos="2000">
                  <a:srgbClr val="2C5392">
                    <a:alpha val="80000"/>
                  </a:srgb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Овал 46">
              <a:extLst>
                <a:ext uri="{FF2B5EF4-FFF2-40B4-BE49-F238E27FC236}">
                  <a16:creationId xmlns="" xmlns:a16="http://schemas.microsoft.com/office/drawing/2014/main" id="{94A7E3DA-65E8-4F90-923C-8AD0BF6ADCD6}"/>
                </a:ext>
              </a:extLst>
            </p:cNvPr>
            <p:cNvSpPr/>
            <p:nvPr/>
          </p:nvSpPr>
          <p:spPr>
            <a:xfrm>
              <a:off x="10356818" y="1317343"/>
              <a:ext cx="1117600" cy="1117600"/>
            </a:xfrm>
            <a:prstGeom prst="ellipse">
              <a:avLst/>
            </a:prstGeom>
            <a:blipFill>
              <a:blip r:embed="rId5"/>
              <a:stretch>
                <a:fillRect/>
              </a:stretch>
            </a:blipFill>
            <a:ln w="349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="" xmlns:a16="http://schemas.microsoft.com/office/drawing/2014/main" id="{CAC5CBD1-7313-47E5-86F7-2427A6E6DC04}"/>
              </a:ext>
            </a:extLst>
          </p:cNvPr>
          <p:cNvSpPr txBox="1"/>
          <p:nvPr/>
        </p:nvSpPr>
        <p:spPr>
          <a:xfrm>
            <a:off x="350267" y="3213326"/>
            <a:ext cx="38355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Gilroy" panose="00000500000000000000" pitchFamily="2" charset="-52"/>
              </a:rPr>
              <a:t>Государственное </a:t>
            </a:r>
            <a:endParaRPr lang="en-US" sz="1600" dirty="0">
              <a:latin typeface="Gilroy" panose="00000500000000000000" pitchFamily="2" charset="-52"/>
            </a:endParaRPr>
          </a:p>
          <a:p>
            <a:pPr algn="ctr"/>
            <a:r>
              <a:rPr lang="ru-RU" sz="1600" dirty="0">
                <a:latin typeface="Gilroy" panose="00000500000000000000" pitchFamily="2" charset="-52"/>
              </a:rPr>
              <a:t>управление</a:t>
            </a:r>
          </a:p>
          <a:p>
            <a:pPr algn="ctr"/>
            <a:r>
              <a:rPr lang="ru-RU" sz="1600" b="1" dirty="0">
                <a:solidFill>
                  <a:srgbClr val="2C5392"/>
                </a:solidFill>
                <a:latin typeface="Gilroy" panose="00000500000000000000" pitchFamily="2" charset="-52"/>
              </a:rPr>
              <a:t>170 </a:t>
            </a:r>
            <a:endParaRPr lang="ru-RU" sz="1600" b="1" dirty="0">
              <a:latin typeface="Gilroy" panose="00000500000000000000" pitchFamily="2" charset="-52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="" xmlns:a16="http://schemas.microsoft.com/office/drawing/2014/main" id="{DBAB0105-BDD7-46C3-BB02-69692A435C64}"/>
              </a:ext>
            </a:extLst>
          </p:cNvPr>
          <p:cNvSpPr txBox="1"/>
          <p:nvPr/>
        </p:nvSpPr>
        <p:spPr>
          <a:xfrm>
            <a:off x="4184420" y="5936506"/>
            <a:ext cx="26173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Gilroy" panose="00000500000000000000" pitchFamily="2" charset="-52"/>
              </a:rPr>
              <a:t>Бизнес и производство</a:t>
            </a:r>
          </a:p>
          <a:p>
            <a:pPr algn="ctr"/>
            <a:r>
              <a:rPr lang="ru-RU" sz="1600" b="1" dirty="0">
                <a:solidFill>
                  <a:srgbClr val="2C5392"/>
                </a:solidFill>
                <a:latin typeface="Gilroy" panose="00000500000000000000" pitchFamily="2" charset="-52"/>
              </a:rPr>
              <a:t>151</a:t>
            </a:r>
            <a:endParaRPr lang="ru-RU" sz="1600" b="1" dirty="0">
              <a:latin typeface="Gilroy" panose="00000500000000000000" pitchFamily="2" charset="-52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="" xmlns:a16="http://schemas.microsoft.com/office/drawing/2014/main" id="{08AB8664-0BBC-4D48-89AC-EDEF4B64F60E}"/>
              </a:ext>
            </a:extLst>
          </p:cNvPr>
          <p:cNvSpPr txBox="1"/>
          <p:nvPr/>
        </p:nvSpPr>
        <p:spPr>
          <a:xfrm>
            <a:off x="7395920" y="3234856"/>
            <a:ext cx="3398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Gilroy" panose="00000500000000000000" pitchFamily="2" charset="-52"/>
              </a:rPr>
              <a:t>Творческий кластер</a:t>
            </a:r>
          </a:p>
          <a:p>
            <a:pPr algn="ctr"/>
            <a:r>
              <a:rPr lang="ru-RU" sz="1600" b="1" dirty="0">
                <a:solidFill>
                  <a:srgbClr val="2C5392"/>
                </a:solidFill>
                <a:latin typeface="Gilroy" panose="00000500000000000000" pitchFamily="2" charset="-52"/>
              </a:rPr>
              <a:t>60</a:t>
            </a:r>
            <a:endParaRPr lang="ru-RU" sz="1600" b="1" dirty="0">
              <a:latin typeface="Gilroy" panose="00000500000000000000" pitchFamily="2" charset="-52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="" xmlns:a16="http://schemas.microsoft.com/office/drawing/2014/main" id="{ED0B9E9E-E782-4A27-AEF6-D293E8CBCCC6}"/>
              </a:ext>
            </a:extLst>
          </p:cNvPr>
          <p:cNvSpPr txBox="1"/>
          <p:nvPr/>
        </p:nvSpPr>
        <p:spPr>
          <a:xfrm>
            <a:off x="3682486" y="3213326"/>
            <a:ext cx="36320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Gilroy" panose="00000500000000000000" pitchFamily="2" charset="-52"/>
              </a:rPr>
              <a:t>Образование и наука</a:t>
            </a:r>
          </a:p>
          <a:p>
            <a:pPr algn="ctr"/>
            <a:r>
              <a:rPr lang="ru-RU" sz="1600" b="1" dirty="0">
                <a:solidFill>
                  <a:srgbClr val="2C5392"/>
                </a:solidFill>
                <a:latin typeface="Gilroy" panose="00000500000000000000" pitchFamily="2" charset="-52"/>
              </a:rPr>
              <a:t>130</a:t>
            </a:r>
            <a:endParaRPr lang="ru-RU" sz="1600" b="1" dirty="0">
              <a:latin typeface="Gilroy" panose="00000500000000000000" pitchFamily="2" charset="-52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="" xmlns:a16="http://schemas.microsoft.com/office/drawing/2014/main" id="{AC6FE1C2-7D4A-49EB-9D37-FF6D379FEAA9}"/>
              </a:ext>
            </a:extLst>
          </p:cNvPr>
          <p:cNvSpPr txBox="1"/>
          <p:nvPr/>
        </p:nvSpPr>
        <p:spPr>
          <a:xfrm>
            <a:off x="469102" y="5933376"/>
            <a:ext cx="347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Gilroy" panose="00000500000000000000" pitchFamily="2" charset="-52"/>
              </a:rPr>
              <a:t>Медицина</a:t>
            </a:r>
          </a:p>
          <a:p>
            <a:pPr algn="ctr"/>
            <a:r>
              <a:rPr lang="ru-RU" sz="1600" b="1" dirty="0">
                <a:solidFill>
                  <a:srgbClr val="2C5392"/>
                </a:solidFill>
                <a:latin typeface="Gilroy" panose="00000500000000000000" pitchFamily="2" charset="-52"/>
              </a:rPr>
              <a:t>442</a:t>
            </a:r>
            <a:endParaRPr lang="ru-RU" sz="1600" b="1" dirty="0">
              <a:latin typeface="Gilroy" panose="00000500000000000000" pitchFamily="2" charset="-52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="" xmlns:a16="http://schemas.microsoft.com/office/drawing/2014/main" id="{872E4C99-A448-4C9C-9A6D-93DB47B0C940}"/>
              </a:ext>
            </a:extLst>
          </p:cNvPr>
          <p:cNvSpPr txBox="1"/>
          <p:nvPr/>
        </p:nvSpPr>
        <p:spPr>
          <a:xfrm>
            <a:off x="1870296" y="820198"/>
            <a:ext cx="72455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2C5392"/>
                </a:solidFill>
                <a:latin typeface="Gilroy Bold" panose="00000800000000000000" pitchFamily="2" charset="-52"/>
              </a:rPr>
              <a:t>330 работодателей в 2022 году</a:t>
            </a:r>
          </a:p>
          <a:p>
            <a:pPr algn="ctr"/>
            <a:r>
              <a:rPr lang="ru-RU" sz="2400" dirty="0">
                <a:solidFill>
                  <a:srgbClr val="2C5392"/>
                </a:solidFill>
                <a:latin typeface="Gilroy Bold" panose="00000800000000000000" pitchFamily="2" charset="-52"/>
              </a:rPr>
              <a:t>1038 вакансий</a:t>
            </a:r>
          </a:p>
        </p:txBody>
      </p:sp>
      <p:grpSp>
        <p:nvGrpSpPr>
          <p:cNvPr id="69" name="Группа 68">
            <a:extLst>
              <a:ext uri="{FF2B5EF4-FFF2-40B4-BE49-F238E27FC236}">
                <a16:creationId xmlns="" xmlns:a16="http://schemas.microsoft.com/office/drawing/2014/main" id="{B4C4D96A-854A-40E7-8CDE-954466F3A297}"/>
              </a:ext>
            </a:extLst>
          </p:cNvPr>
          <p:cNvGrpSpPr/>
          <p:nvPr/>
        </p:nvGrpSpPr>
        <p:grpSpPr>
          <a:xfrm>
            <a:off x="4934281" y="4460627"/>
            <a:ext cx="4705292" cy="1288490"/>
            <a:chOff x="-696281" y="1309516"/>
            <a:chExt cx="4705292" cy="1288490"/>
          </a:xfrm>
        </p:grpSpPr>
        <p:sp>
          <p:nvSpPr>
            <p:cNvPr id="70" name="Овал 69">
              <a:extLst>
                <a:ext uri="{FF2B5EF4-FFF2-40B4-BE49-F238E27FC236}">
                  <a16:creationId xmlns="" xmlns:a16="http://schemas.microsoft.com/office/drawing/2014/main" id="{B18A2AA2-9953-4BDE-AD47-3E4EF86E70EF}"/>
                </a:ext>
              </a:extLst>
            </p:cNvPr>
            <p:cNvSpPr/>
            <p:nvPr/>
          </p:nvSpPr>
          <p:spPr>
            <a:xfrm>
              <a:off x="2720521" y="1309516"/>
              <a:ext cx="1288490" cy="1288490"/>
            </a:xfrm>
            <a:prstGeom prst="ellipse">
              <a:avLst/>
            </a:prstGeom>
            <a:gradFill>
              <a:gsLst>
                <a:gs pos="100000">
                  <a:srgbClr val="0BCDF6">
                    <a:alpha val="80000"/>
                  </a:srgbClr>
                </a:gs>
                <a:gs pos="2000">
                  <a:srgbClr val="2C5392">
                    <a:alpha val="80000"/>
                  </a:srgbClr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Овал 70">
              <a:extLst>
                <a:ext uri="{FF2B5EF4-FFF2-40B4-BE49-F238E27FC236}">
                  <a16:creationId xmlns="" xmlns:a16="http://schemas.microsoft.com/office/drawing/2014/main" id="{8C779B20-8964-4866-89D5-29A922334F13}"/>
                </a:ext>
              </a:extLst>
            </p:cNvPr>
            <p:cNvSpPr/>
            <p:nvPr/>
          </p:nvSpPr>
          <p:spPr>
            <a:xfrm>
              <a:off x="-696281" y="1351427"/>
              <a:ext cx="1117600" cy="1117600"/>
            </a:xfrm>
            <a:prstGeom prst="ellipse">
              <a:avLst/>
            </a:prstGeom>
            <a:blipFill>
              <a:blip r:embed="rId6"/>
              <a:stretch>
                <a:fillRect/>
              </a:stretch>
            </a:blipFill>
            <a:ln w="349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72" name="TextBox 71">
            <a:extLst>
              <a:ext uri="{FF2B5EF4-FFF2-40B4-BE49-F238E27FC236}">
                <a16:creationId xmlns="" xmlns:a16="http://schemas.microsoft.com/office/drawing/2014/main" id="{75221691-5CC2-4003-BE47-28546E812D7F}"/>
              </a:ext>
            </a:extLst>
          </p:cNvPr>
          <p:cNvSpPr txBox="1"/>
          <p:nvPr/>
        </p:nvSpPr>
        <p:spPr>
          <a:xfrm>
            <a:off x="7255429" y="5915240"/>
            <a:ext cx="34797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latin typeface="Gilroy" panose="00000500000000000000" pitchFamily="2" charset="-52"/>
              </a:rPr>
              <a:t>Общественная безопасность</a:t>
            </a:r>
          </a:p>
          <a:p>
            <a:pPr algn="ctr"/>
            <a:r>
              <a:rPr lang="ru-RU" sz="1600" b="1" dirty="0">
                <a:solidFill>
                  <a:srgbClr val="2C5392"/>
                </a:solidFill>
                <a:latin typeface="Gilroy" panose="00000500000000000000" pitchFamily="2" charset="-52"/>
              </a:rPr>
              <a:t>105</a:t>
            </a:r>
            <a:endParaRPr lang="ru-RU" sz="1600" b="1" dirty="0">
              <a:latin typeface="Gilroy" panose="00000500000000000000" pitchFamily="2" charset="-52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1BD551CE-EDB3-4C84-AF31-A715FE506CB0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97" t="27727" r="27325" b="10798"/>
          <a:stretch/>
        </p:blipFill>
        <p:spPr>
          <a:xfrm>
            <a:off x="8432401" y="4521870"/>
            <a:ext cx="1125854" cy="1172478"/>
          </a:xfrm>
          <a:prstGeom prst="ellipse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872E4C99-A448-4C9C-9A6D-93DB47B0C940}"/>
              </a:ext>
            </a:extLst>
          </p:cNvPr>
          <p:cNvSpPr txBox="1"/>
          <p:nvPr/>
        </p:nvSpPr>
        <p:spPr>
          <a:xfrm>
            <a:off x="4706045" y="314180"/>
            <a:ext cx="68885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200" dirty="0">
                <a:solidFill>
                  <a:srgbClr val="2C5392"/>
                </a:solidFill>
                <a:latin typeface="Gilroy Black" panose="00000A00000000000000" pitchFamily="2" charset="-52"/>
              </a:rPr>
              <a:t>Вакансии</a:t>
            </a:r>
          </a:p>
        </p:txBody>
      </p:sp>
    </p:spTree>
    <p:extLst>
      <p:ext uri="{BB962C8B-B14F-4D97-AF65-F5344CB8AC3E}">
        <p14:creationId xmlns:p14="http://schemas.microsoft.com/office/powerpoint/2010/main" val="19137588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00D5B4F7-4949-4C98-B30B-1638E99267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37142" y="-25569"/>
            <a:ext cx="10454858" cy="687251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686E26C1-7591-4486-B128-7A044BD68C57}"/>
              </a:ext>
            </a:extLst>
          </p:cNvPr>
          <p:cNvSpPr txBox="1"/>
          <p:nvPr/>
        </p:nvSpPr>
        <p:spPr>
          <a:xfrm>
            <a:off x="1737142" y="3410688"/>
            <a:ext cx="26257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2C5392"/>
                </a:solidFill>
                <a:latin typeface="Gilroy Medium" panose="00000600000000000000" pitchFamily="2" charset="-52"/>
              </a:rPr>
              <a:t>Отборочный этап</a:t>
            </a:r>
          </a:p>
          <a:p>
            <a:pPr algn="ctr"/>
            <a:r>
              <a:rPr lang="ru-RU" sz="2000" b="1" dirty="0">
                <a:solidFill>
                  <a:srgbClr val="2C5392"/>
                </a:solidFill>
                <a:latin typeface="Gilroy" panose="00000500000000000000" pitchFamily="2" charset="-52"/>
              </a:rPr>
              <a:t>июнь</a:t>
            </a:r>
            <a:endParaRPr lang="ru-RU" sz="2000" dirty="0">
              <a:solidFill>
                <a:srgbClr val="2C5392"/>
              </a:solidFill>
              <a:latin typeface="Gilroy" panose="00000500000000000000" pitchFamily="2" charset="-52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48F49389-F905-47FF-B1AE-3D04126A345E}"/>
              </a:ext>
            </a:extLst>
          </p:cNvPr>
          <p:cNvSpPr txBox="1"/>
          <p:nvPr/>
        </p:nvSpPr>
        <p:spPr>
          <a:xfrm>
            <a:off x="3841110" y="1527489"/>
            <a:ext cx="23737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2C5392"/>
                </a:solidFill>
                <a:latin typeface="Gilroy Medium" panose="00000600000000000000" pitchFamily="2" charset="-52"/>
              </a:rPr>
              <a:t>Полуфинал</a:t>
            </a:r>
          </a:p>
          <a:p>
            <a:pPr algn="ctr"/>
            <a:r>
              <a:rPr lang="ru-RU" sz="2000" b="1" dirty="0">
                <a:solidFill>
                  <a:srgbClr val="2C5392"/>
                </a:solidFill>
                <a:latin typeface="Gilroy" panose="00000500000000000000" pitchFamily="2" charset="-52"/>
              </a:rPr>
              <a:t>июль</a:t>
            </a:r>
            <a:endParaRPr lang="ru-RU" sz="2000" dirty="0">
              <a:solidFill>
                <a:srgbClr val="2C5392"/>
              </a:solidFill>
              <a:latin typeface="Gilroy" panose="00000500000000000000" pitchFamily="2" charset="-5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450EB45B-BF50-4152-98A1-6B2ACA12D9CB}"/>
              </a:ext>
            </a:extLst>
          </p:cNvPr>
          <p:cNvSpPr txBox="1"/>
          <p:nvPr/>
        </p:nvSpPr>
        <p:spPr>
          <a:xfrm>
            <a:off x="5644212" y="538020"/>
            <a:ext cx="32205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2C5392"/>
                </a:solidFill>
                <a:latin typeface="Gilroy Medium" panose="00000600000000000000" pitchFamily="2" charset="-52"/>
              </a:rPr>
              <a:t>Финал</a:t>
            </a:r>
          </a:p>
          <a:p>
            <a:pPr algn="ctr"/>
            <a:r>
              <a:rPr lang="ru-RU" sz="2000" b="1" dirty="0">
                <a:solidFill>
                  <a:srgbClr val="2C5392"/>
                </a:solidFill>
                <a:latin typeface="Gilroy" panose="00000500000000000000" pitchFamily="2" charset="-52"/>
              </a:rPr>
              <a:t>август–сентябрь</a:t>
            </a:r>
            <a:endParaRPr lang="ru-RU" sz="2000" dirty="0">
              <a:solidFill>
                <a:srgbClr val="2C5392"/>
              </a:solidFill>
              <a:latin typeface="Gilroy" panose="00000500000000000000" pitchFamily="2" charset="-52"/>
            </a:endParaRP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="" xmlns:a16="http://schemas.microsoft.com/office/drawing/2014/main" id="{F7545FF2-E3D2-49EC-A7D2-CDA5A54F998B}"/>
              </a:ext>
            </a:extLst>
          </p:cNvPr>
          <p:cNvCxnSpPr>
            <a:cxnSpLocks/>
          </p:cNvCxnSpPr>
          <p:nvPr/>
        </p:nvCxnSpPr>
        <p:spPr>
          <a:xfrm flipH="1">
            <a:off x="8553835" y="759262"/>
            <a:ext cx="662062" cy="0"/>
          </a:xfrm>
          <a:prstGeom prst="line">
            <a:avLst/>
          </a:prstGeom>
          <a:ln w="28575">
            <a:solidFill>
              <a:srgbClr val="E4252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="" xmlns:a16="http://schemas.microsoft.com/office/drawing/2014/main" id="{7F417E5B-4A08-4548-93BB-DC502413BEE3}"/>
              </a:ext>
            </a:extLst>
          </p:cNvPr>
          <p:cNvCxnSpPr>
            <a:cxnSpLocks/>
          </p:cNvCxnSpPr>
          <p:nvPr/>
        </p:nvCxnSpPr>
        <p:spPr>
          <a:xfrm flipH="1">
            <a:off x="6214838" y="1746279"/>
            <a:ext cx="1119412" cy="0"/>
          </a:xfrm>
          <a:prstGeom prst="line">
            <a:avLst/>
          </a:prstGeom>
          <a:ln w="28575">
            <a:solidFill>
              <a:srgbClr val="E4252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>
            <a:extLst>
              <a:ext uri="{FF2B5EF4-FFF2-40B4-BE49-F238E27FC236}">
                <a16:creationId xmlns="" xmlns:a16="http://schemas.microsoft.com/office/drawing/2014/main" id="{5230C066-2C29-4644-8500-F203EE8E5245}"/>
              </a:ext>
            </a:extLst>
          </p:cNvPr>
          <p:cNvCxnSpPr>
            <a:cxnSpLocks/>
          </p:cNvCxnSpPr>
          <p:nvPr/>
        </p:nvCxnSpPr>
        <p:spPr>
          <a:xfrm flipH="1">
            <a:off x="4483100" y="3733853"/>
            <a:ext cx="731964" cy="0"/>
          </a:xfrm>
          <a:prstGeom prst="line">
            <a:avLst/>
          </a:prstGeom>
          <a:ln w="28575">
            <a:solidFill>
              <a:srgbClr val="E4252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="" xmlns:a16="http://schemas.microsoft.com/office/drawing/2014/main" id="{E84FE45E-5B64-4133-9D8E-3EB84590B37F}"/>
              </a:ext>
            </a:extLst>
          </p:cNvPr>
          <p:cNvSpPr txBox="1"/>
          <p:nvPr/>
        </p:nvSpPr>
        <p:spPr>
          <a:xfrm>
            <a:off x="219953" y="5436897"/>
            <a:ext cx="23737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2C5392"/>
                </a:solidFill>
                <a:latin typeface="Gilroy Medium" panose="00000600000000000000" pitchFamily="2" charset="-52"/>
              </a:rPr>
              <a:t>Регистрация</a:t>
            </a:r>
          </a:p>
          <a:p>
            <a:r>
              <a:rPr lang="ru-RU" sz="2000" b="1" dirty="0" smtClean="0">
                <a:solidFill>
                  <a:srgbClr val="2C5392"/>
                </a:solidFill>
                <a:latin typeface="Gilroy" panose="00000500000000000000" pitchFamily="2" charset="-52"/>
              </a:rPr>
              <a:t>2 квартал</a:t>
            </a:r>
            <a:endParaRPr lang="ru-RU" sz="2000" dirty="0">
              <a:solidFill>
                <a:srgbClr val="2C5392"/>
              </a:solidFill>
              <a:latin typeface="Gilroy" panose="00000500000000000000" pitchFamily="2" charset="-52"/>
            </a:endParaRPr>
          </a:p>
        </p:txBody>
      </p:sp>
      <p:cxnSp>
        <p:nvCxnSpPr>
          <p:cNvPr id="35" name="Прямая соединительная линия 34">
            <a:extLst>
              <a:ext uri="{FF2B5EF4-FFF2-40B4-BE49-F238E27FC236}">
                <a16:creationId xmlns="" xmlns:a16="http://schemas.microsoft.com/office/drawing/2014/main" id="{9B728AE1-001F-4479-AA07-B9CF1C966851}"/>
              </a:ext>
            </a:extLst>
          </p:cNvPr>
          <p:cNvCxnSpPr>
            <a:cxnSpLocks/>
          </p:cNvCxnSpPr>
          <p:nvPr/>
        </p:nvCxnSpPr>
        <p:spPr>
          <a:xfrm flipH="1">
            <a:off x="1921164" y="5790840"/>
            <a:ext cx="885536" cy="0"/>
          </a:xfrm>
          <a:prstGeom prst="line">
            <a:avLst/>
          </a:prstGeom>
          <a:ln w="28575">
            <a:solidFill>
              <a:srgbClr val="E42523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5658BF9E-8F4B-415C-8E48-A115F9ECDADD}"/>
              </a:ext>
            </a:extLst>
          </p:cNvPr>
          <p:cNvSpPr txBox="1"/>
          <p:nvPr/>
        </p:nvSpPr>
        <p:spPr>
          <a:xfrm>
            <a:off x="7908046" y="4309242"/>
            <a:ext cx="41010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2C5392"/>
                </a:solidFill>
                <a:latin typeface="Gilroy Medium" panose="00000600000000000000" pitchFamily="2" charset="-52"/>
              </a:rPr>
              <a:t>Подведение </a:t>
            </a:r>
          </a:p>
          <a:p>
            <a:pPr algn="ctr"/>
            <a:r>
              <a:rPr lang="ru-RU" sz="3000" b="1" dirty="0">
                <a:solidFill>
                  <a:srgbClr val="2C5392"/>
                </a:solidFill>
                <a:latin typeface="Gilroy Medium" panose="00000600000000000000" pitchFamily="2" charset="-52"/>
              </a:rPr>
              <a:t>итогов</a:t>
            </a:r>
            <a:endParaRPr lang="ru-RU" sz="3000" dirty="0">
              <a:solidFill>
                <a:srgbClr val="2C5392"/>
              </a:solidFill>
              <a:latin typeface="Gilroy Medium" panose="00000600000000000000" pitchFamily="2" charset="-52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E101E1A7-2C4A-48EE-8653-A5B728250F1E}"/>
              </a:ext>
            </a:extLst>
          </p:cNvPr>
          <p:cNvSpPr txBox="1"/>
          <p:nvPr/>
        </p:nvSpPr>
        <p:spPr>
          <a:xfrm>
            <a:off x="7945093" y="5324905"/>
            <a:ext cx="40269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2C5392"/>
                </a:solidFill>
                <a:latin typeface="Gilroy" panose="00000500000000000000" pitchFamily="2" charset="-52"/>
              </a:rPr>
              <a:t>20–30 сентября </a:t>
            </a:r>
            <a:br>
              <a:rPr lang="ru-RU" b="1" dirty="0">
                <a:solidFill>
                  <a:srgbClr val="2C5392"/>
                </a:solidFill>
                <a:latin typeface="Gilroy" panose="00000500000000000000" pitchFamily="2" charset="-52"/>
              </a:rPr>
            </a:br>
            <a:r>
              <a:rPr lang="ru-RU" dirty="0">
                <a:solidFill>
                  <a:srgbClr val="2C5392"/>
                </a:solidFill>
                <a:latin typeface="Gilroy" panose="00000500000000000000" pitchFamily="2" charset="-52"/>
              </a:rPr>
              <a:t>церемония награждения </a:t>
            </a:r>
            <a:br>
              <a:rPr lang="ru-RU" dirty="0">
                <a:solidFill>
                  <a:srgbClr val="2C5392"/>
                </a:solidFill>
                <a:latin typeface="Gilroy" panose="00000500000000000000" pitchFamily="2" charset="-52"/>
              </a:rPr>
            </a:br>
            <a:r>
              <a:rPr lang="ru-RU" dirty="0">
                <a:solidFill>
                  <a:srgbClr val="2C5392"/>
                </a:solidFill>
                <a:latin typeface="Gilroy" panose="00000500000000000000" pitchFamily="2" charset="-52"/>
              </a:rPr>
              <a:t>ТОП–100 финалистов конкурса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B44C6BEA-853D-44DB-BC9C-1DF8E2B3B942}"/>
              </a:ext>
            </a:extLst>
          </p:cNvPr>
          <p:cNvSpPr txBox="1"/>
          <p:nvPr/>
        </p:nvSpPr>
        <p:spPr>
          <a:xfrm>
            <a:off x="349270" y="1746279"/>
            <a:ext cx="206474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latin typeface="Gilroy Medium" panose="00000600000000000000" pitchFamily="2" charset="-52"/>
              </a:rPr>
              <a:t>Не менее </a:t>
            </a:r>
            <a:r>
              <a:rPr lang="ru-RU" sz="3000" b="1" dirty="0">
                <a:solidFill>
                  <a:srgbClr val="2C5392"/>
                </a:solidFill>
                <a:latin typeface="Gilroy Medium" panose="00000600000000000000" pitchFamily="2" charset="-52"/>
              </a:rPr>
              <a:t>5000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6DB84753-A80D-485F-B2A5-37565C239BD0}"/>
              </a:ext>
            </a:extLst>
          </p:cNvPr>
          <p:cNvSpPr txBox="1"/>
          <p:nvPr/>
        </p:nvSpPr>
        <p:spPr>
          <a:xfrm>
            <a:off x="674272" y="2478593"/>
            <a:ext cx="15428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Gilroy Medium" panose="00000600000000000000" pitchFamily="2" charset="-52"/>
              </a:rPr>
              <a:t>участников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A9152C77-8765-7B5E-07D3-6504BF8BDEED}"/>
              </a:ext>
            </a:extLst>
          </p:cNvPr>
          <p:cNvSpPr txBox="1"/>
          <p:nvPr/>
        </p:nvSpPr>
        <p:spPr>
          <a:xfrm>
            <a:off x="9215897" y="2847925"/>
            <a:ext cx="22477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2C5392"/>
                </a:solidFill>
                <a:latin typeface="Gilroy Black" panose="00000A00000000000000" pitchFamily="2" charset="-52"/>
              </a:rPr>
              <a:t>2023 год</a:t>
            </a:r>
            <a:endParaRPr lang="ru-RU" dirty="0">
              <a:latin typeface="Gilroy Black" panose="00000A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835361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DB2B1FA4-D04C-475F-B7D6-1DA7005F1503}"/>
              </a:ext>
            </a:extLst>
          </p:cNvPr>
          <p:cNvSpPr txBox="1"/>
          <p:nvPr/>
        </p:nvSpPr>
        <p:spPr>
          <a:xfrm>
            <a:off x="4681726" y="149732"/>
            <a:ext cx="71022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200" b="1" dirty="0">
                <a:solidFill>
                  <a:srgbClr val="2C5392"/>
                </a:solidFill>
                <a:latin typeface="Gilroy" panose="00000500000000000000" pitchFamily="2" charset="-52"/>
              </a:rPr>
              <a:t>Содействие </a:t>
            </a:r>
            <a:r>
              <a:rPr lang="ru-RU" sz="3200" b="1" dirty="0" smtClean="0">
                <a:solidFill>
                  <a:srgbClr val="2C5392"/>
                </a:solidFill>
                <a:latin typeface="Gilroy" panose="00000500000000000000" pitchFamily="2" charset="-52"/>
              </a:rPr>
              <a:t>трудоустройству</a:t>
            </a:r>
          </a:p>
          <a:p>
            <a:pPr algn="r"/>
            <a:r>
              <a:rPr lang="ru-RU" sz="3200" b="1" dirty="0" smtClean="0">
                <a:solidFill>
                  <a:srgbClr val="2C5392"/>
                </a:solidFill>
                <a:latin typeface="Gilroy" panose="00000500000000000000" pitchFamily="2" charset="-52"/>
              </a:rPr>
              <a:t>ТОП-100 победителей</a:t>
            </a:r>
            <a:endParaRPr lang="ru-RU" sz="3200" b="1" dirty="0">
              <a:solidFill>
                <a:srgbClr val="2C5392"/>
              </a:solidFill>
              <a:latin typeface="Gilroy" panose="00000500000000000000" pitchFamily="2" charset="-52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3DF09509-2257-43ED-8863-A3F89B544AE4}"/>
              </a:ext>
            </a:extLst>
          </p:cNvPr>
          <p:cNvSpPr/>
          <p:nvPr/>
        </p:nvSpPr>
        <p:spPr>
          <a:xfrm>
            <a:off x="407988" y="1252805"/>
            <a:ext cx="3554412" cy="402545"/>
          </a:xfrm>
          <a:prstGeom prst="rect">
            <a:avLst/>
          </a:prstGeom>
          <a:solidFill>
            <a:srgbClr val="2C539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Gilroy" panose="00000500000000000000" pitchFamily="2" charset="-52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630D5500-4265-4D3E-B580-CD11CE69D6E9}"/>
              </a:ext>
            </a:extLst>
          </p:cNvPr>
          <p:cNvSpPr txBox="1"/>
          <p:nvPr/>
        </p:nvSpPr>
        <p:spPr>
          <a:xfrm>
            <a:off x="407988" y="1286018"/>
            <a:ext cx="3554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Gilroy Bold" panose="00000800000000000000" pitchFamily="2" charset="-52"/>
              </a:rPr>
              <a:t>Участники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66ADFB76-BFD5-4F7E-A819-51E73B0902A6}"/>
              </a:ext>
            </a:extLst>
          </p:cNvPr>
          <p:cNvSpPr/>
          <p:nvPr/>
        </p:nvSpPr>
        <p:spPr>
          <a:xfrm>
            <a:off x="4065586" y="1252805"/>
            <a:ext cx="7718425" cy="402545"/>
          </a:xfrm>
          <a:prstGeom prst="rect">
            <a:avLst/>
          </a:prstGeom>
          <a:solidFill>
            <a:srgbClr val="EF7B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Gilroy" panose="00000500000000000000" pitchFamily="2" charset="-52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08473B2B-DFEF-4876-83ED-05CC55BE94AD}"/>
              </a:ext>
            </a:extLst>
          </p:cNvPr>
          <p:cNvSpPr txBox="1"/>
          <p:nvPr/>
        </p:nvSpPr>
        <p:spPr>
          <a:xfrm>
            <a:off x="4488635" y="1293566"/>
            <a:ext cx="7718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Gilroy Bold" panose="00000800000000000000" pitchFamily="2" charset="-52"/>
              </a:rPr>
              <a:t>Результат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="" xmlns:a16="http://schemas.microsoft.com/office/drawing/2014/main" id="{2592BF72-E595-4D3C-AFCA-BF1B73E78371}"/>
              </a:ext>
            </a:extLst>
          </p:cNvPr>
          <p:cNvCxnSpPr/>
          <p:nvPr/>
        </p:nvCxnSpPr>
        <p:spPr>
          <a:xfrm>
            <a:off x="407988" y="2185281"/>
            <a:ext cx="11376023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ED3ED5EC-B24D-40A4-BBAB-7A9CB1A7E06E}"/>
              </a:ext>
            </a:extLst>
          </p:cNvPr>
          <p:cNvSpPr txBox="1"/>
          <p:nvPr/>
        </p:nvSpPr>
        <p:spPr>
          <a:xfrm>
            <a:off x="451518" y="1829273"/>
            <a:ext cx="3554412" cy="37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ru-RU" sz="2800" b="1" dirty="0" smtClean="0">
                <a:solidFill>
                  <a:srgbClr val="2C5392"/>
                </a:solidFill>
                <a:latin typeface="Gilroy" panose="00000500000000000000" pitchFamily="2" charset="-52"/>
              </a:rPr>
              <a:t>101 победитель</a:t>
            </a:r>
            <a:endParaRPr lang="ru-RU" sz="2800" b="1" dirty="0">
              <a:solidFill>
                <a:srgbClr val="2C5392"/>
              </a:solidFill>
              <a:latin typeface="Gilroy" panose="00000500000000000000" pitchFamily="2" charset="-52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752D1856-AAD7-4965-9DE4-0FA688550010}"/>
              </a:ext>
            </a:extLst>
          </p:cNvPr>
          <p:cNvSpPr txBox="1"/>
          <p:nvPr/>
        </p:nvSpPr>
        <p:spPr>
          <a:xfrm>
            <a:off x="451518" y="2321367"/>
            <a:ext cx="3554412" cy="37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ru-RU" sz="2800" b="1" dirty="0">
                <a:solidFill>
                  <a:srgbClr val="2C5392"/>
                </a:solidFill>
                <a:latin typeface="Gilroy" panose="00000500000000000000" pitchFamily="2" charset="-52"/>
              </a:rPr>
              <a:t>30 победителей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6F52FABB-89AE-42AD-BE97-45C527CDF137}"/>
              </a:ext>
            </a:extLst>
          </p:cNvPr>
          <p:cNvGrpSpPr/>
          <p:nvPr/>
        </p:nvGrpSpPr>
        <p:grpSpPr>
          <a:xfrm>
            <a:off x="4217986" y="2131527"/>
            <a:ext cx="7546887" cy="1938992"/>
            <a:chOff x="4065586" y="1500915"/>
            <a:chExt cx="7427985" cy="1938992"/>
          </a:xfrm>
        </p:grpSpPr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E02F0372-5565-4702-B854-A68A0E8F6CF3}"/>
                </a:ext>
              </a:extLst>
            </p:cNvPr>
            <p:cNvSpPr txBox="1"/>
            <p:nvPr/>
          </p:nvSpPr>
          <p:spPr>
            <a:xfrm>
              <a:off x="4268630" y="1500915"/>
              <a:ext cx="7224941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200" b="1" dirty="0">
                  <a:solidFill>
                    <a:srgbClr val="142F59"/>
                  </a:solidFill>
                  <a:latin typeface="Gilroy" panose="00000500000000000000" pitchFamily="2" charset="-52"/>
                </a:rPr>
                <a:t>Трудоустроены</a:t>
              </a:r>
              <a:r>
                <a:rPr lang="ru-RU" sz="2400" dirty="0">
                  <a:solidFill>
                    <a:srgbClr val="142F59"/>
                  </a:solidFill>
                  <a:latin typeface="Gilroy" panose="00000500000000000000" pitchFamily="2" charset="-52"/>
                </a:rPr>
                <a:t>: </a:t>
              </a:r>
              <a:endParaRPr lang="ru-RU" sz="2400" dirty="0" smtClean="0">
                <a:solidFill>
                  <a:srgbClr val="142F59"/>
                </a:solidFill>
                <a:latin typeface="Gilroy" panose="00000500000000000000" pitchFamily="2" charset="-52"/>
              </a:endParaRPr>
            </a:p>
            <a:p>
              <a:r>
                <a:rPr lang="ru-RU" sz="1600" dirty="0">
                  <a:solidFill>
                    <a:srgbClr val="142F59"/>
                  </a:solidFill>
                  <a:latin typeface="Gilroy" panose="00000500000000000000" pitchFamily="2" charset="-52"/>
                </a:rPr>
                <a:t>- Министерство по молодежной политике Иркутской </a:t>
              </a:r>
              <a:r>
                <a:rPr lang="ru-RU" sz="1600" dirty="0" smtClean="0">
                  <a:solidFill>
                    <a:srgbClr val="142F59"/>
                  </a:solidFill>
                  <a:latin typeface="Gilroy" panose="00000500000000000000" pitchFamily="2" charset="-52"/>
                </a:rPr>
                <a:t>области;</a:t>
              </a:r>
              <a:r>
                <a:rPr lang="ru-RU" sz="2400" dirty="0">
                  <a:solidFill>
                    <a:srgbClr val="142F59"/>
                  </a:solidFill>
                  <a:latin typeface="Gilroy" panose="00000500000000000000" pitchFamily="2" charset="-52"/>
                </a:rPr>
                <a:t/>
              </a:r>
              <a:br>
                <a:rPr lang="ru-RU" sz="2400" dirty="0">
                  <a:solidFill>
                    <a:srgbClr val="142F59"/>
                  </a:solidFill>
                  <a:latin typeface="Gilroy" panose="00000500000000000000" pitchFamily="2" charset="-52"/>
                </a:rPr>
              </a:br>
              <a:r>
                <a:rPr lang="ru-RU" sz="1600" dirty="0">
                  <a:solidFill>
                    <a:srgbClr val="142F59"/>
                  </a:solidFill>
                  <a:latin typeface="Gilroy" panose="00000500000000000000" pitchFamily="2" charset="-52"/>
                </a:rPr>
                <a:t>- Управление </a:t>
              </a:r>
              <a:r>
                <a:rPr lang="ru-RU" sz="1600" dirty="0" err="1">
                  <a:solidFill>
                    <a:srgbClr val="142F59"/>
                  </a:solidFill>
                  <a:latin typeface="Gilroy" panose="00000500000000000000" pitchFamily="2" charset="-52"/>
                </a:rPr>
                <a:t>Росприроднадзора</a:t>
              </a:r>
              <a:r>
                <a:rPr lang="ru-RU" sz="1600" dirty="0">
                  <a:solidFill>
                    <a:srgbClr val="142F59"/>
                  </a:solidFill>
                  <a:latin typeface="Gilroy" panose="00000500000000000000" pitchFamily="2" charset="-52"/>
                </a:rPr>
                <a:t> по Иркутской области;</a:t>
              </a:r>
            </a:p>
            <a:p>
              <a:r>
                <a:rPr lang="ru-RU" sz="1600" dirty="0">
                  <a:solidFill>
                    <a:srgbClr val="142F59"/>
                  </a:solidFill>
                  <a:latin typeface="Gilroy" panose="00000500000000000000" pitchFamily="2" charset="-52"/>
                </a:rPr>
                <a:t>- ОГБУ «Центр социальных и информационных услуг для молодежи»;</a:t>
              </a:r>
            </a:p>
            <a:p>
              <a:r>
                <a:rPr lang="ru-RU" sz="1600" dirty="0">
                  <a:solidFill>
                    <a:srgbClr val="142F59"/>
                  </a:solidFill>
                  <a:latin typeface="Gilroy" panose="00000500000000000000" pitchFamily="2" charset="-52"/>
                </a:rPr>
                <a:t>- ОГКУ «Молодежный кадровый центр»;</a:t>
              </a:r>
            </a:p>
            <a:p>
              <a:r>
                <a:rPr lang="ru-RU" sz="1600" dirty="0">
                  <a:solidFill>
                    <a:srgbClr val="142F59"/>
                  </a:solidFill>
                  <a:latin typeface="Gilroy" panose="00000500000000000000" pitchFamily="2" charset="-52"/>
                </a:rPr>
                <a:t>- Подведомственное учреждение «Центр энергоснабжения</a:t>
              </a:r>
              <a:r>
                <a:rPr lang="ru-RU" sz="1600" dirty="0" smtClean="0">
                  <a:solidFill>
                    <a:srgbClr val="142F59"/>
                  </a:solidFill>
                  <a:latin typeface="Gilroy" panose="00000500000000000000" pitchFamily="2" charset="-52"/>
                </a:rPr>
                <a:t>».</a:t>
              </a:r>
              <a:endParaRPr lang="ru-RU" sz="1600" dirty="0">
                <a:solidFill>
                  <a:srgbClr val="142F59"/>
                </a:solidFill>
                <a:latin typeface="Gilroy" panose="00000500000000000000" pitchFamily="2" charset="-52"/>
              </a:endParaRPr>
            </a:p>
            <a:p>
              <a:r>
                <a:rPr lang="ru-RU" sz="1600" dirty="0" smtClean="0">
                  <a:solidFill>
                    <a:srgbClr val="142F59"/>
                  </a:solidFill>
                  <a:latin typeface="Gilroy" panose="00000500000000000000" pitchFamily="2" charset="-52"/>
                </a:rPr>
                <a:t> </a:t>
              </a:r>
              <a:endParaRPr lang="ru-RU" sz="1600" dirty="0">
                <a:solidFill>
                  <a:srgbClr val="142F59"/>
                </a:solidFill>
                <a:latin typeface="Gilroy" panose="00000500000000000000" pitchFamily="2" charset="-52"/>
              </a:endParaRPr>
            </a:p>
          </p:txBody>
        </p:sp>
        <p:sp>
          <p:nvSpPr>
            <p:cNvPr id="38" name="Овал 37">
              <a:extLst>
                <a:ext uri="{FF2B5EF4-FFF2-40B4-BE49-F238E27FC236}">
                  <a16:creationId xmlns="" xmlns:a16="http://schemas.microsoft.com/office/drawing/2014/main" id="{70471C40-2A4B-4250-823F-F6FAD5A44A9E}"/>
                </a:ext>
              </a:extLst>
            </p:cNvPr>
            <p:cNvSpPr/>
            <p:nvPr/>
          </p:nvSpPr>
          <p:spPr>
            <a:xfrm>
              <a:off x="4065586" y="1703655"/>
              <a:ext cx="102573" cy="102573"/>
            </a:xfrm>
            <a:prstGeom prst="ellipse">
              <a:avLst/>
            </a:prstGeom>
            <a:solidFill>
              <a:srgbClr val="E425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Gilroy" panose="00000500000000000000" pitchFamily="2" charset="-52"/>
              </a:endParaRPr>
            </a:p>
          </p:txBody>
        </p:sp>
      </p:grpSp>
      <p:cxnSp>
        <p:nvCxnSpPr>
          <p:cNvPr id="45" name="Прямая соединительная линия 44">
            <a:extLst>
              <a:ext uri="{FF2B5EF4-FFF2-40B4-BE49-F238E27FC236}">
                <a16:creationId xmlns="" xmlns:a16="http://schemas.microsoft.com/office/drawing/2014/main" id="{77B8309C-898B-4ADE-ABA8-ACFF8C3F3066}"/>
              </a:ext>
            </a:extLst>
          </p:cNvPr>
          <p:cNvCxnSpPr/>
          <p:nvPr/>
        </p:nvCxnSpPr>
        <p:spPr>
          <a:xfrm>
            <a:off x="288785" y="3824651"/>
            <a:ext cx="11376023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="" xmlns:a16="http://schemas.microsoft.com/office/drawing/2014/main" id="{B3DB8B83-2C36-4683-A66C-D05A3C8A87CE}"/>
              </a:ext>
            </a:extLst>
          </p:cNvPr>
          <p:cNvSpPr txBox="1"/>
          <p:nvPr/>
        </p:nvSpPr>
        <p:spPr>
          <a:xfrm>
            <a:off x="546909" y="3970187"/>
            <a:ext cx="3554412" cy="37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ru-RU" sz="2800" b="1" dirty="0">
                <a:solidFill>
                  <a:srgbClr val="2C5392"/>
                </a:solidFill>
                <a:latin typeface="Gilroy" panose="00000500000000000000" pitchFamily="2" charset="-52"/>
              </a:rPr>
              <a:t>13 победителей</a:t>
            </a:r>
          </a:p>
        </p:txBody>
      </p:sp>
      <p:grpSp>
        <p:nvGrpSpPr>
          <p:cNvPr id="51" name="Группа 50">
            <a:extLst>
              <a:ext uri="{FF2B5EF4-FFF2-40B4-BE49-F238E27FC236}">
                <a16:creationId xmlns="" xmlns:a16="http://schemas.microsoft.com/office/drawing/2014/main" id="{6F52FABB-89AE-42AD-BE97-45C527CDF137}"/>
              </a:ext>
            </a:extLst>
          </p:cNvPr>
          <p:cNvGrpSpPr/>
          <p:nvPr/>
        </p:nvGrpSpPr>
        <p:grpSpPr>
          <a:xfrm>
            <a:off x="4217986" y="1732600"/>
            <a:ext cx="7446822" cy="430887"/>
            <a:chOff x="4065586" y="1697809"/>
            <a:chExt cx="7446822" cy="430887"/>
          </a:xfrm>
        </p:grpSpPr>
        <p:sp>
          <p:nvSpPr>
            <p:cNvPr id="52" name="TextBox 51">
              <a:extLst>
                <a:ext uri="{FF2B5EF4-FFF2-40B4-BE49-F238E27FC236}">
                  <a16:creationId xmlns="" xmlns:a16="http://schemas.microsoft.com/office/drawing/2014/main" id="{E02F0372-5565-4702-B854-A68A0E8F6CF3}"/>
                </a:ext>
              </a:extLst>
            </p:cNvPr>
            <p:cNvSpPr txBox="1"/>
            <p:nvPr/>
          </p:nvSpPr>
          <p:spPr>
            <a:xfrm>
              <a:off x="4287467" y="1697809"/>
              <a:ext cx="7224941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200" b="1" dirty="0">
                  <a:solidFill>
                    <a:srgbClr val="142F59"/>
                  </a:solidFill>
                  <a:latin typeface="Gilroy" panose="00000500000000000000" pitchFamily="2" charset="-52"/>
                </a:rPr>
                <a:t>Освоили</a:t>
              </a:r>
              <a:r>
                <a:rPr lang="ru-RU" sz="2200" dirty="0">
                  <a:solidFill>
                    <a:srgbClr val="142F59"/>
                  </a:solidFill>
                  <a:latin typeface="Gilroy" panose="00000500000000000000" pitchFamily="2" charset="-52"/>
                </a:rPr>
                <a:t> образовательную программу</a:t>
              </a:r>
            </a:p>
          </p:txBody>
        </p:sp>
        <p:sp>
          <p:nvSpPr>
            <p:cNvPr id="53" name="Овал 52">
              <a:extLst>
                <a:ext uri="{FF2B5EF4-FFF2-40B4-BE49-F238E27FC236}">
                  <a16:creationId xmlns="" xmlns:a16="http://schemas.microsoft.com/office/drawing/2014/main" id="{70471C40-2A4B-4250-823F-F6FAD5A44A9E}"/>
                </a:ext>
              </a:extLst>
            </p:cNvPr>
            <p:cNvSpPr/>
            <p:nvPr/>
          </p:nvSpPr>
          <p:spPr>
            <a:xfrm>
              <a:off x="4065586" y="1884196"/>
              <a:ext cx="102573" cy="102573"/>
            </a:xfrm>
            <a:prstGeom prst="ellipse">
              <a:avLst/>
            </a:prstGeom>
            <a:solidFill>
              <a:srgbClr val="E425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Gilroy" panose="00000500000000000000" pitchFamily="2" charset="-52"/>
              </a:endParaRPr>
            </a:p>
          </p:txBody>
        </p:sp>
      </p:grpSp>
      <p:grpSp>
        <p:nvGrpSpPr>
          <p:cNvPr id="55" name="Группа 54">
            <a:extLst>
              <a:ext uri="{FF2B5EF4-FFF2-40B4-BE49-F238E27FC236}">
                <a16:creationId xmlns="" xmlns:a16="http://schemas.microsoft.com/office/drawing/2014/main" id="{6F52FABB-89AE-42AD-BE97-45C527CDF137}"/>
              </a:ext>
            </a:extLst>
          </p:cNvPr>
          <p:cNvGrpSpPr/>
          <p:nvPr/>
        </p:nvGrpSpPr>
        <p:grpSpPr>
          <a:xfrm>
            <a:off x="4310496" y="3815866"/>
            <a:ext cx="7435239" cy="1938992"/>
            <a:chOff x="4156639" y="890312"/>
            <a:chExt cx="7318096" cy="1938992"/>
          </a:xfrm>
        </p:grpSpPr>
        <p:sp>
          <p:nvSpPr>
            <p:cNvPr id="56" name="TextBox 55">
              <a:extLst>
                <a:ext uri="{FF2B5EF4-FFF2-40B4-BE49-F238E27FC236}">
                  <a16:creationId xmlns="" xmlns:a16="http://schemas.microsoft.com/office/drawing/2014/main" id="{E02F0372-5565-4702-B854-A68A0E8F6CF3}"/>
                </a:ext>
              </a:extLst>
            </p:cNvPr>
            <p:cNvSpPr txBox="1"/>
            <p:nvPr/>
          </p:nvSpPr>
          <p:spPr>
            <a:xfrm>
              <a:off x="4249794" y="890312"/>
              <a:ext cx="7224941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200" dirty="0">
                  <a:solidFill>
                    <a:srgbClr val="142F59"/>
                  </a:solidFill>
                  <a:latin typeface="Gilroy" panose="00000500000000000000" pitchFamily="2" charset="-52"/>
                </a:rPr>
                <a:t>Пройдут </a:t>
              </a:r>
              <a:r>
                <a:rPr lang="ru-RU" sz="2200" b="1" dirty="0">
                  <a:solidFill>
                    <a:srgbClr val="142F59"/>
                  </a:solidFill>
                  <a:latin typeface="Gilroy" panose="00000500000000000000" pitchFamily="2" charset="-52"/>
                </a:rPr>
                <a:t>практику и</a:t>
              </a:r>
              <a:r>
                <a:rPr lang="ru-RU" sz="2200" dirty="0">
                  <a:solidFill>
                    <a:srgbClr val="142F59"/>
                  </a:solidFill>
                  <a:latin typeface="Gilroy" panose="00000500000000000000" pitchFamily="2" charset="-52"/>
                </a:rPr>
                <a:t> </a:t>
              </a:r>
              <a:r>
                <a:rPr lang="ru-RU" sz="2200" b="1" dirty="0">
                  <a:solidFill>
                    <a:srgbClr val="142F59"/>
                  </a:solidFill>
                  <a:latin typeface="Gilroy" panose="00000500000000000000" pitchFamily="2" charset="-52"/>
                </a:rPr>
                <a:t>стажировку</a:t>
              </a:r>
              <a:r>
                <a:rPr lang="ru-RU" sz="2200" dirty="0">
                  <a:solidFill>
                    <a:srgbClr val="142F59"/>
                  </a:solidFill>
                  <a:latin typeface="Gilroy" panose="00000500000000000000" pitchFamily="2" charset="-52"/>
                </a:rPr>
                <a:t> в организациях</a:t>
              </a:r>
              <a:r>
                <a:rPr lang="ru-RU" sz="2400" dirty="0">
                  <a:solidFill>
                    <a:srgbClr val="142F59"/>
                  </a:solidFill>
                  <a:latin typeface="Gilroy" panose="00000500000000000000" pitchFamily="2" charset="-52"/>
                </a:rPr>
                <a:t>:</a:t>
              </a:r>
              <a:endParaRPr lang="ru-RU" sz="1600" dirty="0">
                <a:solidFill>
                  <a:srgbClr val="142F59"/>
                </a:solidFill>
                <a:latin typeface="Gilroy" panose="00000500000000000000" pitchFamily="2" charset="-52"/>
              </a:endParaRPr>
            </a:p>
            <a:p>
              <a:pPr marL="285750" indent="-285750">
                <a:buFontTx/>
                <a:buChar char="-"/>
              </a:pPr>
              <a:r>
                <a:rPr lang="ru-RU" sz="1600" dirty="0">
                  <a:solidFill>
                    <a:srgbClr val="142F59"/>
                  </a:solidFill>
                  <a:latin typeface="Gilroy" panose="00000500000000000000" pitchFamily="2" charset="-52"/>
                </a:rPr>
                <a:t>Ветеринарная служба Иркутской области;</a:t>
              </a:r>
            </a:p>
            <a:p>
              <a:pPr marL="285750" indent="-285750">
                <a:buFontTx/>
                <a:buChar char="-"/>
              </a:pPr>
              <a:r>
                <a:rPr lang="ru-RU" sz="1600" dirty="0">
                  <a:solidFill>
                    <a:srgbClr val="142F59"/>
                  </a:solidFill>
                  <a:latin typeface="Gilroy" panose="00000500000000000000" pitchFamily="2" charset="-52"/>
                </a:rPr>
                <a:t>Иркутский ФЛ ООО «РН-Бурение»;</a:t>
              </a:r>
            </a:p>
            <a:p>
              <a:pPr marL="285750" indent="-285750">
                <a:buFontTx/>
                <a:buChar char="-"/>
              </a:pPr>
              <a:r>
                <a:rPr lang="ru-RU" sz="1600" dirty="0">
                  <a:solidFill>
                    <a:srgbClr val="142F59"/>
                  </a:solidFill>
                  <a:latin typeface="Gilroy" panose="00000500000000000000" pitchFamily="2" charset="-52"/>
                </a:rPr>
                <a:t>ООО «Иркутская нефтяная компания»;</a:t>
              </a:r>
            </a:p>
            <a:p>
              <a:pPr marL="285750" indent="-285750">
                <a:buFontTx/>
                <a:buChar char="-"/>
              </a:pPr>
              <a:r>
                <a:rPr lang="ru-RU" sz="1600" dirty="0">
                  <a:solidFill>
                    <a:srgbClr val="142F59"/>
                  </a:solidFill>
                  <a:latin typeface="Gilroy" panose="00000500000000000000" pitchFamily="2" charset="-52"/>
                </a:rPr>
                <a:t>ОГКУ «Молодежный кадровый центр»;</a:t>
              </a:r>
            </a:p>
            <a:p>
              <a:pPr marL="285750" indent="-285750">
                <a:buFontTx/>
                <a:buChar char="-"/>
              </a:pPr>
              <a:r>
                <a:rPr lang="ru-RU" sz="1600" dirty="0">
                  <a:solidFill>
                    <a:srgbClr val="142F59"/>
                  </a:solidFill>
                  <a:latin typeface="Gilroy" panose="00000500000000000000" pitchFamily="2" charset="-52"/>
                </a:rPr>
                <a:t>Территориальное отделение министерства лесного комплекса Иркутской области по </a:t>
              </a:r>
              <a:r>
                <a:rPr lang="ru-RU" sz="1600" dirty="0" err="1">
                  <a:solidFill>
                    <a:srgbClr val="142F59"/>
                  </a:solidFill>
                  <a:latin typeface="Gilroy" panose="00000500000000000000" pitchFamily="2" charset="-52"/>
                </a:rPr>
                <a:t>Усть-Удинскому</a:t>
              </a:r>
              <a:r>
                <a:rPr lang="ru-RU" sz="1600" dirty="0">
                  <a:solidFill>
                    <a:srgbClr val="142F59"/>
                  </a:solidFill>
                  <a:latin typeface="Gilroy" panose="00000500000000000000" pitchFamily="2" charset="-52"/>
                </a:rPr>
                <a:t> лесничеству и другие.</a:t>
              </a:r>
            </a:p>
          </p:txBody>
        </p:sp>
        <p:sp>
          <p:nvSpPr>
            <p:cNvPr id="57" name="Овал 56">
              <a:extLst>
                <a:ext uri="{FF2B5EF4-FFF2-40B4-BE49-F238E27FC236}">
                  <a16:creationId xmlns="" xmlns:a16="http://schemas.microsoft.com/office/drawing/2014/main" id="{70471C40-2A4B-4250-823F-F6FAD5A44A9E}"/>
                </a:ext>
              </a:extLst>
            </p:cNvPr>
            <p:cNvSpPr/>
            <p:nvPr/>
          </p:nvSpPr>
          <p:spPr>
            <a:xfrm>
              <a:off x="4156639" y="1090583"/>
              <a:ext cx="102573" cy="102573"/>
            </a:xfrm>
            <a:prstGeom prst="ellipse">
              <a:avLst/>
            </a:prstGeom>
            <a:solidFill>
              <a:srgbClr val="E425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Gilroy" panose="00000500000000000000" pitchFamily="2" charset="-52"/>
              </a:endParaRPr>
            </a:p>
          </p:txBody>
        </p:sp>
      </p:grpSp>
      <p:cxnSp>
        <p:nvCxnSpPr>
          <p:cNvPr id="25" name="Прямая соединительная линия 24">
            <a:extLst>
              <a:ext uri="{FF2B5EF4-FFF2-40B4-BE49-F238E27FC236}">
                <a16:creationId xmlns="" xmlns:a16="http://schemas.microsoft.com/office/drawing/2014/main" id="{77B8309C-898B-4ADE-ABA8-ACFF8C3F3066}"/>
              </a:ext>
            </a:extLst>
          </p:cNvPr>
          <p:cNvCxnSpPr/>
          <p:nvPr/>
        </p:nvCxnSpPr>
        <p:spPr>
          <a:xfrm>
            <a:off x="369711" y="5754858"/>
            <a:ext cx="11376023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B3DB8B83-2C36-4683-A66C-D05A3C8A87CE}"/>
              </a:ext>
            </a:extLst>
          </p:cNvPr>
          <p:cNvSpPr txBox="1"/>
          <p:nvPr/>
        </p:nvSpPr>
        <p:spPr>
          <a:xfrm>
            <a:off x="663574" y="6370131"/>
            <a:ext cx="3554412" cy="37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ru-RU" sz="2400" b="1" dirty="0" smtClean="0">
                <a:solidFill>
                  <a:srgbClr val="2C5392"/>
                </a:solidFill>
                <a:latin typeface="Gilroy" panose="00000500000000000000" pitchFamily="2" charset="-52"/>
              </a:rPr>
              <a:t>380 финалистов</a:t>
            </a:r>
            <a:endParaRPr lang="ru-RU" sz="2400" b="1" dirty="0">
              <a:solidFill>
                <a:srgbClr val="2C5392"/>
              </a:solidFill>
              <a:latin typeface="Gilroy" panose="00000500000000000000" pitchFamily="2" charset="-52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B3DB8B83-2C36-4683-A66C-D05A3C8A87CE}"/>
              </a:ext>
            </a:extLst>
          </p:cNvPr>
          <p:cNvSpPr txBox="1"/>
          <p:nvPr/>
        </p:nvSpPr>
        <p:spPr>
          <a:xfrm>
            <a:off x="663574" y="5841756"/>
            <a:ext cx="3554412" cy="374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ru-RU" sz="2800" b="1" dirty="0" smtClean="0">
                <a:solidFill>
                  <a:srgbClr val="2C5392"/>
                </a:solidFill>
                <a:latin typeface="Gilroy" panose="00000500000000000000" pitchFamily="2" charset="-52"/>
              </a:rPr>
              <a:t>58 </a:t>
            </a:r>
            <a:r>
              <a:rPr lang="ru-RU" sz="2800" b="1" dirty="0">
                <a:solidFill>
                  <a:srgbClr val="2C5392"/>
                </a:solidFill>
                <a:latin typeface="Gilroy" panose="00000500000000000000" pitchFamily="2" charset="-52"/>
              </a:rPr>
              <a:t>победителей</a:t>
            </a:r>
          </a:p>
        </p:txBody>
      </p:sp>
      <p:cxnSp>
        <p:nvCxnSpPr>
          <p:cNvPr id="30" name="Прямая соединительная линия 29">
            <a:extLst>
              <a:ext uri="{FF2B5EF4-FFF2-40B4-BE49-F238E27FC236}">
                <a16:creationId xmlns="" xmlns:a16="http://schemas.microsoft.com/office/drawing/2014/main" id="{77B8309C-898B-4ADE-ABA8-ACFF8C3F3066}"/>
              </a:ext>
            </a:extLst>
          </p:cNvPr>
          <p:cNvCxnSpPr/>
          <p:nvPr/>
        </p:nvCxnSpPr>
        <p:spPr>
          <a:xfrm>
            <a:off x="369711" y="6276127"/>
            <a:ext cx="11376023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Овал 30">
            <a:extLst>
              <a:ext uri="{FF2B5EF4-FFF2-40B4-BE49-F238E27FC236}">
                <a16:creationId xmlns="" xmlns:a16="http://schemas.microsoft.com/office/drawing/2014/main" id="{70471C40-2A4B-4250-823F-F6FAD5A44A9E}"/>
              </a:ext>
            </a:extLst>
          </p:cNvPr>
          <p:cNvSpPr/>
          <p:nvPr/>
        </p:nvSpPr>
        <p:spPr>
          <a:xfrm>
            <a:off x="4310496" y="5934097"/>
            <a:ext cx="104215" cy="102573"/>
          </a:xfrm>
          <a:prstGeom prst="ellipse">
            <a:avLst/>
          </a:prstGeom>
          <a:solidFill>
            <a:srgbClr val="E425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Gilroy" panose="00000500000000000000" pitchFamily="2" charset="-52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459169" y="5754552"/>
            <a:ext cx="73550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142F59"/>
                </a:solidFill>
                <a:latin typeface="Gilroy" panose="00000500000000000000" pitchFamily="2" charset="-52"/>
              </a:rPr>
              <a:t>Приняли участие для </a:t>
            </a:r>
            <a:r>
              <a:rPr lang="ru-RU" sz="2400" b="1" dirty="0" smtClean="0">
                <a:solidFill>
                  <a:srgbClr val="142F59"/>
                </a:solidFill>
                <a:latin typeface="Gilroy" panose="00000500000000000000" pitchFamily="2" charset="-52"/>
              </a:rPr>
              <a:t>личного развития</a:t>
            </a:r>
            <a:r>
              <a:rPr lang="ru-RU" sz="2400" dirty="0">
                <a:solidFill>
                  <a:srgbClr val="142F59"/>
                </a:solidFill>
                <a:latin typeface="Gilroy" panose="00000500000000000000" pitchFamily="2" charset="-52"/>
              </a:rPr>
              <a:t>.</a:t>
            </a:r>
            <a:endParaRPr lang="ru-RU" sz="2400" dirty="0"/>
          </a:p>
        </p:txBody>
      </p:sp>
      <p:sp>
        <p:nvSpPr>
          <p:cNvPr id="32" name="Прямоугольник 31"/>
          <p:cNvSpPr/>
          <p:nvPr/>
        </p:nvSpPr>
        <p:spPr>
          <a:xfrm>
            <a:off x="4488635" y="6397342"/>
            <a:ext cx="782585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142F59"/>
                </a:solidFill>
                <a:latin typeface="Gilroy" panose="00000500000000000000" pitchFamily="2" charset="-52"/>
              </a:rPr>
              <a:t>Планируемое трудоустройство и прохождение практик и стажировок.</a:t>
            </a:r>
            <a:endParaRPr lang="ru-RU" sz="1600" dirty="0"/>
          </a:p>
        </p:txBody>
      </p:sp>
      <p:sp>
        <p:nvSpPr>
          <p:cNvPr id="33" name="Овал 32">
            <a:extLst>
              <a:ext uri="{FF2B5EF4-FFF2-40B4-BE49-F238E27FC236}">
                <a16:creationId xmlns="" xmlns:a16="http://schemas.microsoft.com/office/drawing/2014/main" id="{70471C40-2A4B-4250-823F-F6FAD5A44A9E}"/>
              </a:ext>
            </a:extLst>
          </p:cNvPr>
          <p:cNvSpPr/>
          <p:nvPr/>
        </p:nvSpPr>
        <p:spPr>
          <a:xfrm>
            <a:off x="4320065" y="6493127"/>
            <a:ext cx="104215" cy="102573"/>
          </a:xfrm>
          <a:prstGeom prst="ellipse">
            <a:avLst/>
          </a:prstGeom>
          <a:solidFill>
            <a:srgbClr val="E425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Gilroy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2412795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Скругленный прямоугольник 25"/>
          <p:cNvSpPr/>
          <p:nvPr/>
        </p:nvSpPr>
        <p:spPr>
          <a:xfrm>
            <a:off x="9384210" y="4090572"/>
            <a:ext cx="2628900" cy="24828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Gilroy Medium" panose="00000600000000000000" pitchFamily="2" charset="-52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6343231" y="4090573"/>
            <a:ext cx="2628900" cy="24828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Gilroy Medium" panose="00000600000000000000" pitchFamily="2" charset="-52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217637" y="4098144"/>
            <a:ext cx="2628900" cy="24828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Gilroy Medium" panose="00000600000000000000" pitchFamily="2" charset="-52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169753" y="4098144"/>
            <a:ext cx="2628900" cy="24828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Gilroy Medium" panose="00000600000000000000" pitchFamily="2" charset="-52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9384210" y="1025845"/>
            <a:ext cx="2628900" cy="24828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Gilroy Medium" panose="00000600000000000000" pitchFamily="2" charset="-52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343650" y="1025845"/>
            <a:ext cx="2628900" cy="248285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Gilroy Medium" panose="00000600000000000000" pitchFamily="2" charset="-52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="" xmlns:a16="http://schemas.microsoft.com/office/drawing/2014/main" id="{872E4C99-A448-4C9C-9A6D-93DB47B0C940}"/>
              </a:ext>
            </a:extLst>
          </p:cNvPr>
          <p:cNvSpPr txBox="1"/>
          <p:nvPr/>
        </p:nvSpPr>
        <p:spPr>
          <a:xfrm>
            <a:off x="5046846" y="287248"/>
            <a:ext cx="697400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000" b="1" dirty="0">
                <a:solidFill>
                  <a:srgbClr val="2C5392"/>
                </a:solidFill>
                <a:latin typeface="Gilroy Black" panose="00000A00000000000000" pitchFamily="2" charset="-52"/>
              </a:rPr>
              <a:t>Больше, чем путешествие</a:t>
            </a:r>
            <a:endParaRPr lang="ru-RU" sz="3000" dirty="0">
              <a:solidFill>
                <a:srgbClr val="2C5392"/>
              </a:solidFill>
              <a:latin typeface="Gilroy Black" panose="00000A00000000000000" pitchFamily="2" charset="-52"/>
            </a:endParaRPr>
          </a:p>
        </p:txBody>
      </p:sp>
      <p:pic>
        <p:nvPicPr>
          <p:cNvPr id="1030" name="Picture 6" descr="Онлайн-платформа «Россия — страна возможностей» предоставит еще больше сервисов своим пользователям">
            <a:extLst>
              <a:ext uri="{FF2B5EF4-FFF2-40B4-BE49-F238E27FC236}">
                <a16:creationId xmlns="" xmlns:a16="http://schemas.microsoft.com/office/drawing/2014/main" id="{336F0CF6-3D4D-1B5F-4F51-0E6ADA4889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69" t="22973" r="13315" b="27055"/>
          <a:stretch/>
        </p:blipFill>
        <p:spPr bwMode="auto">
          <a:xfrm>
            <a:off x="4200525" y="184021"/>
            <a:ext cx="1926424" cy="756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4D4D8533-7ADB-A23C-80C4-22951A74D3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4594" y="1490433"/>
            <a:ext cx="2408828" cy="193254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770E9D0D-D979-4483-C3B5-E157228E68F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83" t="14263" r="15826" b="57675"/>
          <a:stretch/>
        </p:blipFill>
        <p:spPr>
          <a:xfrm>
            <a:off x="404594" y="4279606"/>
            <a:ext cx="2159220" cy="1924494"/>
          </a:xfrm>
          <a:prstGeom prst="round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50B4423E-D087-36D6-58E4-85066320335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65" t="25354" r="17150" b="46585"/>
          <a:stretch/>
        </p:blipFill>
        <p:spPr>
          <a:xfrm>
            <a:off x="6590818" y="1217869"/>
            <a:ext cx="2133726" cy="1924493"/>
          </a:xfrm>
          <a:prstGeom prst="round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668D151E-0F66-2AB2-E346-017F1B59C02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93" t="29521" r="15749" b="42442"/>
          <a:stretch/>
        </p:blipFill>
        <p:spPr>
          <a:xfrm>
            <a:off x="9600669" y="4279606"/>
            <a:ext cx="2177196" cy="1924493"/>
          </a:xfrm>
          <a:prstGeom prst="round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6F681433-7516-A033-C830-C55E1657721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62" t="18825" r="15380" b="53113"/>
          <a:stretch/>
        </p:blipFill>
        <p:spPr>
          <a:xfrm>
            <a:off x="3470059" y="4279606"/>
            <a:ext cx="2177196" cy="1924494"/>
          </a:xfrm>
          <a:prstGeom prst="round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D81DD7C9-9932-3FC9-9CA0-DF02396F839E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1" t="28680" r="14212" b="43258"/>
          <a:stretch/>
        </p:blipFill>
        <p:spPr>
          <a:xfrm>
            <a:off x="6548355" y="4279607"/>
            <a:ext cx="2218655" cy="1924493"/>
          </a:xfrm>
          <a:prstGeom prst="round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A3B3D449-4D1A-D95B-6366-D8CDE775C91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82" t="19550" r="15353" b="52388"/>
          <a:stretch/>
        </p:blipFill>
        <p:spPr>
          <a:xfrm>
            <a:off x="9619455" y="1217869"/>
            <a:ext cx="2158410" cy="1924493"/>
          </a:xfrm>
          <a:prstGeom prst="round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B9423B1-369E-3FF0-6AFB-D0FF595140AE}"/>
              </a:ext>
            </a:extLst>
          </p:cNvPr>
          <p:cNvSpPr txBox="1"/>
          <p:nvPr/>
        </p:nvSpPr>
        <p:spPr>
          <a:xfrm>
            <a:off x="6773321" y="3138671"/>
            <a:ext cx="1768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Gilroy Medium" panose="00000600000000000000" pitchFamily="2" charset="-52"/>
              </a:rPr>
              <a:t>июнь - август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6B50287-DD33-7598-FA8D-2307E4B4460F}"/>
              </a:ext>
            </a:extLst>
          </p:cNvPr>
          <p:cNvSpPr txBox="1"/>
          <p:nvPr/>
        </p:nvSpPr>
        <p:spPr>
          <a:xfrm>
            <a:off x="9848055" y="3110096"/>
            <a:ext cx="17017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Gilroy Medium" panose="00000600000000000000" pitchFamily="2" charset="-52"/>
              </a:rPr>
              <a:t>май – июнь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A083AB0-A95A-863F-EBF3-13BD6E9E444F}"/>
              </a:ext>
            </a:extLst>
          </p:cNvPr>
          <p:cNvSpPr txBox="1"/>
          <p:nvPr/>
        </p:nvSpPr>
        <p:spPr>
          <a:xfrm>
            <a:off x="633339" y="6211669"/>
            <a:ext cx="17017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Gilroy Medium" panose="00000600000000000000" pitchFamily="2" charset="-52"/>
              </a:rPr>
              <a:t>август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16B7CB4E-DE2C-69F7-0C22-A5552A7F4ED5}"/>
              </a:ext>
            </a:extLst>
          </p:cNvPr>
          <p:cNvSpPr txBox="1"/>
          <p:nvPr/>
        </p:nvSpPr>
        <p:spPr>
          <a:xfrm>
            <a:off x="3759148" y="6204098"/>
            <a:ext cx="17781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Gilroy Medium" panose="00000600000000000000" pitchFamily="2" charset="-52"/>
              </a:rPr>
              <a:t>июнь - август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AF547CC1-7F9D-6240-A97C-DE106BE30D94}"/>
              </a:ext>
            </a:extLst>
          </p:cNvPr>
          <p:cNvSpPr txBox="1"/>
          <p:nvPr/>
        </p:nvSpPr>
        <p:spPr>
          <a:xfrm>
            <a:off x="6709699" y="6204098"/>
            <a:ext cx="1905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Gilroy Medium" panose="00000600000000000000" pitchFamily="2" charset="-52"/>
              </a:rPr>
              <a:t>июль - август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713CA78F-9433-55C0-9334-144FA4D4D4E2}"/>
              </a:ext>
            </a:extLst>
          </p:cNvPr>
          <p:cNvSpPr txBox="1"/>
          <p:nvPr/>
        </p:nvSpPr>
        <p:spPr>
          <a:xfrm>
            <a:off x="9838402" y="6204098"/>
            <a:ext cx="17017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Gilroy Medium" panose="00000600000000000000" pitchFamily="2" charset="-52"/>
              </a:rPr>
              <a:t>июнь - июль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31492" y="1860665"/>
            <a:ext cx="2015763" cy="1172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2999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72E4C99-A448-4C9C-9A6D-93DB47B0C940}"/>
              </a:ext>
            </a:extLst>
          </p:cNvPr>
          <p:cNvSpPr txBox="1"/>
          <p:nvPr/>
        </p:nvSpPr>
        <p:spPr>
          <a:xfrm>
            <a:off x="4914992" y="322417"/>
            <a:ext cx="697400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000" b="1" dirty="0">
                <a:solidFill>
                  <a:srgbClr val="2C5392"/>
                </a:solidFill>
                <a:latin typeface="Gilroy Black" panose="00000A00000000000000" pitchFamily="2" charset="-52"/>
              </a:rPr>
              <a:t>Больше, чем </a:t>
            </a:r>
            <a:r>
              <a:rPr lang="ru-RU" sz="3000" b="1" dirty="0" smtClean="0">
                <a:solidFill>
                  <a:srgbClr val="2C5392"/>
                </a:solidFill>
                <a:latin typeface="Gilroy Black" panose="00000A00000000000000" pitchFamily="2" charset="-52"/>
              </a:rPr>
              <a:t>работа</a:t>
            </a:r>
            <a:endParaRPr lang="ru-RU" sz="3000" dirty="0">
              <a:solidFill>
                <a:srgbClr val="2C5392"/>
              </a:solidFill>
              <a:latin typeface="Gilroy Black" panose="00000A00000000000000" pitchFamily="2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0677" y="1248507"/>
            <a:ext cx="4765492" cy="230832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2C5392"/>
                </a:solidFill>
                <a:latin typeface="Gilroy" panose="00000500000000000000" pitchFamily="2" charset="-52"/>
              </a:rPr>
              <a:t>Проект «Больше, чем работа» реализуется в рамках программы </a:t>
            </a:r>
            <a:r>
              <a:rPr lang="ru-RU" b="1" dirty="0">
                <a:solidFill>
                  <a:srgbClr val="2C5392"/>
                </a:solidFill>
                <a:latin typeface="Gilroy" panose="00000500000000000000" pitchFamily="2" charset="-52"/>
              </a:rPr>
              <a:t>«Больше, чем путешествие» </a:t>
            </a:r>
            <a:r>
              <a:rPr lang="ru-RU" dirty="0">
                <a:solidFill>
                  <a:srgbClr val="2C5392"/>
                </a:solidFill>
                <a:latin typeface="Gilroy" panose="00000500000000000000" pitchFamily="2" charset="-52"/>
              </a:rPr>
              <a:t>Федеральным агентством по делам молодежи (</a:t>
            </a:r>
            <a:r>
              <a:rPr lang="ru-RU" dirty="0" err="1">
                <a:solidFill>
                  <a:srgbClr val="2C5392"/>
                </a:solidFill>
                <a:latin typeface="Gilroy" panose="00000500000000000000" pitchFamily="2" charset="-52"/>
              </a:rPr>
              <a:t>Росмолодежь</a:t>
            </a:r>
            <a:r>
              <a:rPr lang="ru-RU" dirty="0">
                <a:solidFill>
                  <a:srgbClr val="2C5392"/>
                </a:solidFill>
                <a:latin typeface="Gilroy" panose="00000500000000000000" pitchFamily="2" charset="-52"/>
              </a:rPr>
              <a:t>), Федеральным агентством по туризму (Ростуризм) и президентской платформой АНО «Россия – страна возможностей»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178700" y="3833829"/>
            <a:ext cx="671029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 smtClean="0">
                <a:solidFill>
                  <a:srgbClr val="2C5392"/>
                </a:solidFill>
                <a:latin typeface="Gilroy Italic" panose="00000500000000000000" pitchFamily="2" charset="-52"/>
              </a:rPr>
              <a:t>Участники </a:t>
            </a:r>
            <a:r>
              <a:rPr lang="ru-RU" dirty="0">
                <a:solidFill>
                  <a:srgbClr val="2C5392"/>
                </a:solidFill>
                <a:latin typeface="Gilroy Italic" panose="00000500000000000000" pitchFamily="2" charset="-52"/>
              </a:rPr>
              <a:t>проекта смогут путешествовать по стране, пройти </a:t>
            </a:r>
            <a:r>
              <a:rPr lang="ru-RU" b="1" dirty="0">
                <a:solidFill>
                  <a:srgbClr val="2C5392"/>
                </a:solidFill>
                <a:latin typeface="Gilroy Italic" panose="00000500000000000000" pitchFamily="2" charset="-52"/>
              </a:rPr>
              <a:t>производственную практику</a:t>
            </a:r>
            <a:r>
              <a:rPr lang="ru-RU" dirty="0">
                <a:solidFill>
                  <a:srgbClr val="2C5392"/>
                </a:solidFill>
                <a:latin typeface="Gilroy Italic" panose="00000500000000000000" pitchFamily="2" charset="-52"/>
              </a:rPr>
              <a:t>, </a:t>
            </a:r>
            <a:r>
              <a:rPr lang="ru-RU" dirty="0" smtClean="0">
                <a:solidFill>
                  <a:srgbClr val="2C5392"/>
                </a:solidFill>
                <a:latin typeface="Gilroy Italic" panose="00000500000000000000" pitchFamily="2" charset="-52"/>
              </a:rPr>
              <a:t/>
            </a:r>
            <a:br>
              <a:rPr lang="ru-RU" dirty="0" smtClean="0">
                <a:solidFill>
                  <a:srgbClr val="2C5392"/>
                </a:solidFill>
                <a:latin typeface="Gilroy Italic" panose="00000500000000000000" pitchFamily="2" charset="-52"/>
              </a:rPr>
            </a:br>
            <a:r>
              <a:rPr lang="ru-RU" dirty="0" smtClean="0">
                <a:solidFill>
                  <a:srgbClr val="2C5392"/>
                </a:solidFill>
                <a:latin typeface="Gilroy Italic" panose="00000500000000000000" pitchFamily="2" charset="-52"/>
              </a:rPr>
              <a:t>или </a:t>
            </a:r>
            <a:r>
              <a:rPr lang="ru-RU" dirty="0">
                <a:solidFill>
                  <a:srgbClr val="2C5392"/>
                </a:solidFill>
                <a:latin typeface="Gilroy Italic" panose="00000500000000000000" pitchFamily="2" charset="-52"/>
              </a:rPr>
              <a:t>программу </a:t>
            </a:r>
            <a:r>
              <a:rPr lang="ru-RU" b="1" dirty="0">
                <a:solidFill>
                  <a:srgbClr val="2C5392"/>
                </a:solidFill>
                <a:latin typeface="Gilroy Italic" panose="00000500000000000000" pitchFamily="2" charset="-52"/>
              </a:rPr>
              <a:t>стажировки</a:t>
            </a:r>
            <a:r>
              <a:rPr lang="ru-RU" dirty="0">
                <a:solidFill>
                  <a:srgbClr val="2C5392"/>
                </a:solidFill>
                <a:latin typeface="Gilroy Italic" panose="00000500000000000000" pitchFamily="2" charset="-52"/>
              </a:rPr>
              <a:t> на предприятии с дальнейшей возможностью трудоустройства, </a:t>
            </a:r>
            <a:r>
              <a:rPr lang="ru-RU" dirty="0" smtClean="0">
                <a:solidFill>
                  <a:srgbClr val="2C5392"/>
                </a:solidFill>
                <a:latin typeface="Gilroy Italic" panose="00000500000000000000" pitchFamily="2" charset="-52"/>
              </a:rPr>
              <a:t/>
            </a:r>
            <a:br>
              <a:rPr lang="ru-RU" dirty="0" smtClean="0">
                <a:solidFill>
                  <a:srgbClr val="2C5392"/>
                </a:solidFill>
                <a:latin typeface="Gilroy Italic" panose="00000500000000000000" pitchFamily="2" charset="-52"/>
              </a:rPr>
            </a:br>
            <a:r>
              <a:rPr lang="ru-RU" dirty="0" smtClean="0">
                <a:solidFill>
                  <a:srgbClr val="2C5392"/>
                </a:solidFill>
                <a:latin typeface="Gilroy Italic" panose="00000500000000000000" pitchFamily="2" charset="-52"/>
              </a:rPr>
              <a:t>а </a:t>
            </a:r>
            <a:r>
              <a:rPr lang="ru-RU" dirty="0">
                <a:solidFill>
                  <a:srgbClr val="2C5392"/>
                </a:solidFill>
                <a:latin typeface="Gilroy Italic" panose="00000500000000000000" pitchFamily="2" charset="-52"/>
              </a:rPr>
              <a:t>также освоить необходимые для работы навыки и знания. </a:t>
            </a:r>
            <a:endParaRPr lang="ru-RU" dirty="0" smtClean="0">
              <a:solidFill>
                <a:srgbClr val="2C5392"/>
              </a:solidFill>
              <a:latin typeface="Gilroy Italic" panose="00000500000000000000" pitchFamily="2" charset="-52"/>
            </a:endParaRPr>
          </a:p>
          <a:p>
            <a:pPr algn="r"/>
            <a:r>
              <a:rPr lang="ru-RU" dirty="0" smtClean="0">
                <a:solidFill>
                  <a:srgbClr val="2C5392"/>
                </a:solidFill>
                <a:latin typeface="Gilroy Italic" panose="00000500000000000000" pitchFamily="2" charset="-52"/>
              </a:rPr>
              <a:t>Проект </a:t>
            </a:r>
            <a:r>
              <a:rPr lang="ru-RU" dirty="0">
                <a:solidFill>
                  <a:srgbClr val="2C5392"/>
                </a:solidFill>
                <a:latin typeface="Gilroy Italic" panose="00000500000000000000" pitchFamily="2" charset="-52"/>
              </a:rPr>
              <a:t>одновременно позволяет </a:t>
            </a:r>
            <a:r>
              <a:rPr lang="ru-RU" b="1" dirty="0">
                <a:solidFill>
                  <a:srgbClr val="2C5392"/>
                </a:solidFill>
                <a:latin typeface="Gilroy Italic" panose="00000500000000000000" pitchFamily="2" charset="-52"/>
              </a:rPr>
              <a:t>решить запрос органов власти и бизнеса в квалифицированных кадрах и запрос студенческой молодежи на прохождение стажировок и профильное трудоустройство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9339" y="200989"/>
            <a:ext cx="778118" cy="77811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9660" y="1248507"/>
            <a:ext cx="3459334" cy="230832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236" y="3826231"/>
            <a:ext cx="3668373" cy="244462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7818" y="1248507"/>
            <a:ext cx="3081502" cy="230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294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64523" y="0"/>
            <a:ext cx="3427476" cy="909827"/>
          </a:xfrm>
          <a:prstGeom prst="rect">
            <a:avLst/>
          </a:prstGeom>
        </p:spPr>
      </p:pic>
      <p:graphicFrame>
        <p:nvGraphicFramePr>
          <p:cNvPr id="5" name="object 5"/>
          <p:cNvGraphicFramePr>
            <a:graphicFrameLocks noGrp="1"/>
          </p:cNvGraphicFramePr>
          <p:nvPr>
            <p:extLst/>
          </p:nvPr>
        </p:nvGraphicFramePr>
        <p:xfrm>
          <a:off x="442709" y="1183341"/>
          <a:ext cx="11175551" cy="521503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0676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5696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1889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5759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40124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3834086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1822814">
                <a:tc>
                  <a:txBody>
                    <a:bodyPr/>
                    <a:lstStyle/>
                    <a:p>
                      <a:pPr marL="434340" indent="-343535">
                        <a:lnSpc>
                          <a:spcPct val="100000"/>
                        </a:lnSpc>
                        <a:spcBef>
                          <a:spcPts val="805"/>
                        </a:spcBef>
                        <a:buAutoNum type="arabicPeriod"/>
                        <a:tabLst>
                          <a:tab pos="434340" algn="l"/>
                          <a:tab pos="434975" algn="l"/>
                        </a:tabLst>
                      </a:pPr>
                      <a:r>
                        <a:rPr sz="1600" spc="-10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Лидерство</a:t>
                      </a:r>
                      <a:endParaRPr sz="1600" dirty="0">
                        <a:solidFill>
                          <a:srgbClr val="2C5294"/>
                        </a:solidFill>
                        <a:latin typeface="Gilroy Black" panose="00000A00000000000000" pitchFamily="2" charset="-52"/>
                        <a:cs typeface="Times New Roman"/>
                      </a:endParaRPr>
                    </a:p>
                    <a:p>
                      <a:pPr marL="434340" indent="-343535">
                        <a:lnSpc>
                          <a:spcPct val="100000"/>
                        </a:lnSpc>
                        <a:buAutoNum type="arabicPeriod"/>
                        <a:tabLst>
                          <a:tab pos="434340" algn="l"/>
                          <a:tab pos="434975" algn="l"/>
                        </a:tabLst>
                      </a:pPr>
                      <a:r>
                        <a:rPr sz="1600" spc="-5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Эмоциональный</a:t>
                      </a:r>
                      <a:r>
                        <a:rPr sz="1600" spc="20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интеллект</a:t>
                      </a:r>
                      <a:endParaRPr sz="1600" dirty="0">
                        <a:solidFill>
                          <a:srgbClr val="2C5294"/>
                        </a:solidFill>
                        <a:latin typeface="Gilroy Black" panose="00000A00000000000000" pitchFamily="2" charset="-52"/>
                        <a:cs typeface="Times New Roman"/>
                      </a:endParaRPr>
                    </a:p>
                    <a:p>
                      <a:pPr marL="434340" indent="-343535">
                        <a:lnSpc>
                          <a:spcPct val="100000"/>
                        </a:lnSpc>
                        <a:buAutoNum type="arabicPeriod"/>
                        <a:tabLst>
                          <a:tab pos="434340" algn="l"/>
                          <a:tab pos="434975" algn="l"/>
                        </a:tabLst>
                      </a:pPr>
                      <a:r>
                        <a:rPr sz="1600" spc="-10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Оказание</a:t>
                      </a:r>
                      <a:r>
                        <a:rPr sz="1600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влияния</a:t>
                      </a:r>
                      <a:endParaRPr sz="1600" dirty="0">
                        <a:solidFill>
                          <a:srgbClr val="2C5294"/>
                        </a:solidFill>
                        <a:latin typeface="Gilroy Black" panose="00000A00000000000000" pitchFamily="2" charset="-52"/>
                        <a:cs typeface="Times New Roman"/>
                      </a:endParaRPr>
                    </a:p>
                    <a:p>
                      <a:pPr marL="434340" indent="-343535">
                        <a:lnSpc>
                          <a:spcPct val="100000"/>
                        </a:lnSpc>
                        <a:buAutoNum type="arabicPeriod"/>
                        <a:tabLst>
                          <a:tab pos="434340" algn="l"/>
                          <a:tab pos="434975" algn="l"/>
                        </a:tabLst>
                      </a:pPr>
                      <a:r>
                        <a:rPr sz="1600" spc="-10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Партнерство</a:t>
                      </a:r>
                      <a:endParaRPr sz="1600" dirty="0">
                        <a:solidFill>
                          <a:srgbClr val="2C5294"/>
                        </a:solidFill>
                        <a:latin typeface="Gilroy Black" panose="00000A00000000000000" pitchFamily="2" charset="-52"/>
                        <a:cs typeface="Times New Roman"/>
                      </a:endParaRPr>
                    </a:p>
                    <a:p>
                      <a:pPr marL="434340" indent="-343535">
                        <a:lnSpc>
                          <a:spcPct val="100000"/>
                        </a:lnSpc>
                        <a:buAutoNum type="arabicPeriod"/>
                        <a:tabLst>
                          <a:tab pos="434340" algn="l"/>
                          <a:tab pos="434975" algn="l"/>
                        </a:tabLst>
                      </a:pPr>
                      <a:r>
                        <a:rPr sz="1600" spc="-5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Клиентоориентированность</a:t>
                      </a:r>
                      <a:endParaRPr sz="1600" dirty="0">
                        <a:solidFill>
                          <a:srgbClr val="2C5294"/>
                        </a:solidFill>
                        <a:latin typeface="Gilroy Black" panose="00000A00000000000000" pitchFamily="2" charset="-52"/>
                        <a:cs typeface="Times New Roman"/>
                      </a:endParaRPr>
                    </a:p>
                    <a:p>
                      <a:pPr marL="434340" indent="-343535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/>
                        <a:tabLst>
                          <a:tab pos="434340" algn="l"/>
                          <a:tab pos="434975" algn="l"/>
                        </a:tabLst>
                      </a:pPr>
                      <a:r>
                        <a:rPr sz="1600" spc="-5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Наставничество</a:t>
                      </a:r>
                      <a:endParaRPr sz="1600" dirty="0">
                        <a:solidFill>
                          <a:srgbClr val="2C5294"/>
                        </a:solidFill>
                        <a:latin typeface="Gilroy Black" panose="00000A00000000000000" pitchFamily="2" charset="-52"/>
                        <a:cs typeface="Times New Roman"/>
                      </a:endParaRPr>
                    </a:p>
                  </a:txBody>
                  <a:tcPr marL="0" marR="0" marT="10223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762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7E7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 dirty="0">
                        <a:solidFill>
                          <a:schemeClr val="bg1"/>
                        </a:solidFill>
                        <a:latin typeface="Gilroy Black" panose="00000A00000000000000" pitchFamily="2" charset="-52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2300" dirty="0">
                        <a:solidFill>
                          <a:schemeClr val="bg1"/>
                        </a:solidFill>
                        <a:latin typeface="Gilroy Black" panose="00000A00000000000000" pitchFamily="2" charset="-52"/>
                        <a:cs typeface="Times New Roman"/>
                      </a:endParaRPr>
                    </a:p>
                    <a:p>
                      <a:pPr marL="149225" marR="142240" indent="246379">
                        <a:lnSpc>
                          <a:spcPct val="100000"/>
                        </a:lnSpc>
                      </a:pPr>
                      <a:r>
                        <a:rPr lang="ru-RU" sz="1600" b="1" spc="-20" dirty="0">
                          <a:solidFill>
                            <a:schemeClr val="bg1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 </a:t>
                      </a:r>
                      <a:r>
                        <a:rPr sz="1600" b="1" spc="-20" dirty="0" err="1">
                          <a:solidFill>
                            <a:schemeClr val="bg1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Управление</a:t>
                      </a:r>
                      <a:r>
                        <a:rPr sz="1600" b="1" spc="-20" dirty="0">
                          <a:solidFill>
                            <a:schemeClr val="bg1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 </a:t>
                      </a:r>
                      <a:r>
                        <a:rPr sz="1600" b="1" spc="-15" dirty="0">
                          <a:solidFill>
                            <a:schemeClr val="bg1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 </a:t>
                      </a:r>
                      <a:r>
                        <a:rPr lang="ru-RU" sz="1600" b="1" spc="-15" dirty="0">
                          <a:solidFill>
                            <a:schemeClr val="bg1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   </a:t>
                      </a:r>
                      <a:r>
                        <a:rPr sz="1600" b="1" spc="-5" dirty="0" err="1">
                          <a:solidFill>
                            <a:schemeClr val="bg1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вза</a:t>
                      </a:r>
                      <a:r>
                        <a:rPr sz="1600" b="1" spc="5" dirty="0" err="1">
                          <a:solidFill>
                            <a:schemeClr val="bg1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и</a:t>
                      </a:r>
                      <a:r>
                        <a:rPr sz="1600" b="1" spc="-20" dirty="0" err="1">
                          <a:solidFill>
                            <a:schemeClr val="bg1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м</a:t>
                      </a:r>
                      <a:r>
                        <a:rPr sz="1600" b="1" spc="-45" dirty="0" err="1">
                          <a:solidFill>
                            <a:schemeClr val="bg1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о</a:t>
                      </a:r>
                      <a:r>
                        <a:rPr sz="1600" b="1" dirty="0" err="1">
                          <a:solidFill>
                            <a:schemeClr val="bg1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дейс</a:t>
                      </a:r>
                      <a:r>
                        <a:rPr sz="1600" b="1" spc="-20" dirty="0" err="1">
                          <a:solidFill>
                            <a:schemeClr val="bg1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т</a:t>
                      </a:r>
                      <a:r>
                        <a:rPr sz="1600" b="1" spc="-5" dirty="0" err="1">
                          <a:solidFill>
                            <a:schemeClr val="bg1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в</a:t>
                      </a:r>
                      <a:r>
                        <a:rPr sz="1600" b="1" dirty="0" err="1">
                          <a:solidFill>
                            <a:schemeClr val="bg1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ием</a:t>
                      </a:r>
                      <a:endParaRPr sz="1600" dirty="0">
                        <a:solidFill>
                          <a:schemeClr val="bg1"/>
                        </a:solidFill>
                        <a:latin typeface="Gilroy Black" panose="00000A00000000000000" pitchFamily="2" charset="-52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FFFFFF"/>
                      </a:solidFill>
                      <a:prstDash val="solid"/>
                    </a:lnL>
                    <a:lnR w="762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2C52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 dirty="0">
                        <a:solidFill>
                          <a:schemeClr val="bg1"/>
                        </a:solidFill>
                        <a:latin typeface="Gilroy Black" panose="00000A00000000000000" pitchFamily="2" charset="-52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700" dirty="0">
                        <a:solidFill>
                          <a:schemeClr val="bg1"/>
                        </a:solidFill>
                        <a:latin typeface="Gilroy Black" panose="00000A00000000000000" pitchFamily="2" charset="-52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450" dirty="0">
                        <a:solidFill>
                          <a:schemeClr val="bg1"/>
                        </a:solidFill>
                        <a:latin typeface="Gilroy Black" panose="00000A00000000000000" pitchFamily="2" charset="-52"/>
                        <a:cs typeface="Times New Roman"/>
                      </a:endParaRPr>
                    </a:p>
                    <a:p>
                      <a:pPr marL="505459">
                        <a:lnSpc>
                          <a:spcPct val="100000"/>
                        </a:lnSpc>
                      </a:pPr>
                      <a:r>
                        <a:rPr sz="1600" b="1" spc="-10" dirty="0">
                          <a:solidFill>
                            <a:schemeClr val="bg1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Энергия</a:t>
                      </a:r>
                      <a:endParaRPr sz="1600" dirty="0">
                        <a:solidFill>
                          <a:schemeClr val="bg1"/>
                        </a:solidFill>
                        <a:latin typeface="Gilroy Black" panose="00000A00000000000000" pitchFamily="2" charset="-52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FFFFFF"/>
                      </a:solidFill>
                      <a:prstDash val="solid"/>
                    </a:lnL>
                    <a:lnR w="762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2C52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500" dirty="0">
                        <a:solidFill>
                          <a:srgbClr val="2C5294"/>
                        </a:solidFill>
                        <a:latin typeface="Gilroy Black" panose="00000A00000000000000" pitchFamily="2" charset="-52"/>
                        <a:cs typeface="Times New Roman"/>
                      </a:endParaRPr>
                    </a:p>
                    <a:p>
                      <a:pPr marL="389255" indent="-297815">
                        <a:lnSpc>
                          <a:spcPct val="100000"/>
                        </a:lnSpc>
                        <a:buAutoNum type="arabicPeriod" startAt="11"/>
                        <a:tabLst>
                          <a:tab pos="389890" algn="l"/>
                        </a:tabLst>
                      </a:pPr>
                      <a:r>
                        <a:rPr sz="1600" spc="-5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Ориентация</a:t>
                      </a:r>
                      <a:r>
                        <a:rPr sz="1600" spc="30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на</a:t>
                      </a:r>
                      <a:r>
                        <a:rPr sz="1600" spc="-15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 </a:t>
                      </a:r>
                      <a:r>
                        <a:rPr sz="1600" spc="-25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результат</a:t>
                      </a:r>
                      <a:endParaRPr sz="1600" dirty="0">
                        <a:solidFill>
                          <a:srgbClr val="2C5294"/>
                        </a:solidFill>
                        <a:latin typeface="Gilroy Black" panose="00000A00000000000000" pitchFamily="2" charset="-52"/>
                        <a:cs typeface="Times New Roman"/>
                      </a:endParaRPr>
                    </a:p>
                    <a:p>
                      <a:pPr marL="396875" indent="-305435">
                        <a:lnSpc>
                          <a:spcPct val="100000"/>
                        </a:lnSpc>
                        <a:buAutoNum type="arabicPeriod" startAt="11"/>
                        <a:tabLst>
                          <a:tab pos="397510" algn="l"/>
                        </a:tabLst>
                      </a:pPr>
                      <a:r>
                        <a:rPr sz="1600" spc="-10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Стрессоустойчивость</a:t>
                      </a:r>
                      <a:endParaRPr sz="1600" dirty="0">
                        <a:solidFill>
                          <a:srgbClr val="2C5294"/>
                        </a:solidFill>
                        <a:latin typeface="Gilroy Black" panose="00000A00000000000000" pitchFamily="2" charset="-52"/>
                        <a:cs typeface="Times New Roman"/>
                      </a:endParaRPr>
                    </a:p>
                    <a:p>
                      <a:pPr marL="396875" indent="-305435">
                        <a:lnSpc>
                          <a:spcPct val="100000"/>
                        </a:lnSpc>
                        <a:buAutoNum type="arabicPeriod" startAt="11"/>
                        <a:tabLst>
                          <a:tab pos="397510" algn="l"/>
                        </a:tabLst>
                      </a:pPr>
                      <a:r>
                        <a:rPr sz="1600" spc="-5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Инновационность</a:t>
                      </a:r>
                      <a:endParaRPr sz="1600" dirty="0">
                        <a:solidFill>
                          <a:srgbClr val="2C5294"/>
                        </a:solidFill>
                        <a:latin typeface="Gilroy Black" panose="00000A00000000000000" pitchFamily="2" charset="-52"/>
                        <a:cs typeface="Times New Roman"/>
                      </a:endParaRPr>
                    </a:p>
                    <a:p>
                      <a:pPr marL="396875" indent="-305435">
                        <a:lnSpc>
                          <a:spcPct val="100000"/>
                        </a:lnSpc>
                        <a:buAutoNum type="arabicPeriod" startAt="11"/>
                        <a:tabLst>
                          <a:tab pos="397510" algn="l"/>
                        </a:tabLst>
                      </a:pPr>
                      <a:r>
                        <a:rPr sz="1600" spc="-5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Адаптивность</a:t>
                      </a:r>
                      <a:endParaRPr sz="1600" dirty="0">
                        <a:solidFill>
                          <a:srgbClr val="2C5294"/>
                        </a:solidFill>
                        <a:latin typeface="Gilroy Black" panose="00000A00000000000000" pitchFamily="2" charset="-52"/>
                        <a:cs typeface="Times New Roman"/>
                      </a:endParaRPr>
                    </a:p>
                    <a:p>
                      <a:pPr marL="396875" indent="-304800">
                        <a:lnSpc>
                          <a:spcPct val="100000"/>
                        </a:lnSpc>
                        <a:buAutoNum type="arabicPeriod" startAt="11"/>
                        <a:tabLst>
                          <a:tab pos="396875" algn="l"/>
                        </a:tabLst>
                      </a:pPr>
                      <a:r>
                        <a:rPr sz="1600" spc="-5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Саморазвитие</a:t>
                      </a:r>
                      <a:endParaRPr sz="1600" dirty="0">
                        <a:solidFill>
                          <a:srgbClr val="2C5294"/>
                        </a:solidFill>
                        <a:latin typeface="Gilroy Black" panose="00000A00000000000000" pitchFamily="2" charset="-52"/>
                        <a:cs typeface="Times New Roman"/>
                      </a:endParaRPr>
                    </a:p>
                  </a:txBody>
                  <a:tcPr marL="0" marR="0" marT="5080" marB="0">
                    <a:lnL w="762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7E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822676">
                <a:tc>
                  <a:txBody>
                    <a:bodyPr/>
                    <a:lstStyle/>
                    <a:p>
                      <a:pPr marL="91440" marR="765175">
                        <a:lnSpc>
                          <a:spcPct val="100000"/>
                        </a:lnSpc>
                        <a:spcBef>
                          <a:spcPts val="810"/>
                        </a:spcBef>
                        <a:buAutoNum type="arabicPeriod" startAt="7"/>
                        <a:tabLst>
                          <a:tab pos="294640" algn="l"/>
                        </a:tabLst>
                      </a:pPr>
                      <a:r>
                        <a:rPr lang="ru-RU" sz="1600" spc="-5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 </a:t>
                      </a:r>
                      <a:r>
                        <a:rPr sz="1600" spc="-5" dirty="0" err="1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Анализ</a:t>
                      </a:r>
                      <a:r>
                        <a:rPr sz="1600" spc="10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информации</a:t>
                      </a:r>
                      <a:r>
                        <a:rPr sz="1600" spc="10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и </a:t>
                      </a:r>
                      <a:r>
                        <a:rPr sz="1600" spc="-385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выработка</a:t>
                      </a:r>
                      <a:r>
                        <a:rPr sz="1600" spc="-15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решений</a:t>
                      </a:r>
                      <a:endParaRPr sz="1600" dirty="0">
                        <a:solidFill>
                          <a:srgbClr val="2C5294"/>
                        </a:solidFill>
                        <a:latin typeface="Gilroy Black" panose="00000A00000000000000" pitchFamily="2" charset="-52"/>
                        <a:cs typeface="Times New Roman"/>
                      </a:endParaRPr>
                    </a:p>
                    <a:p>
                      <a:pPr marL="294005" indent="-203200">
                        <a:lnSpc>
                          <a:spcPct val="100000"/>
                        </a:lnSpc>
                        <a:buAutoNum type="arabicPeriod" startAt="7"/>
                        <a:tabLst>
                          <a:tab pos="294640" algn="l"/>
                        </a:tabLst>
                      </a:pPr>
                      <a:r>
                        <a:rPr sz="1600" spc="-10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Планирование</a:t>
                      </a:r>
                      <a:r>
                        <a:rPr sz="1600" spc="40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и организация</a:t>
                      </a:r>
                      <a:endParaRPr sz="1600" dirty="0">
                        <a:solidFill>
                          <a:srgbClr val="2C5294"/>
                        </a:solidFill>
                        <a:latin typeface="Gilroy Black" panose="00000A00000000000000" pitchFamily="2" charset="-52"/>
                        <a:cs typeface="Times New Roman"/>
                      </a:endParaRPr>
                    </a:p>
                    <a:p>
                      <a:pPr marL="294005" indent="-203200">
                        <a:lnSpc>
                          <a:spcPct val="100000"/>
                        </a:lnSpc>
                        <a:buAutoNum type="arabicPeriod" startAt="7"/>
                        <a:tabLst>
                          <a:tab pos="294640" algn="l"/>
                        </a:tabLst>
                      </a:pPr>
                      <a:r>
                        <a:rPr sz="1600" spc="-10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Стратегическое</a:t>
                      </a:r>
                      <a:r>
                        <a:rPr sz="1600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мышление</a:t>
                      </a:r>
                      <a:endParaRPr sz="1600" dirty="0">
                        <a:solidFill>
                          <a:srgbClr val="2C5294"/>
                        </a:solidFill>
                        <a:latin typeface="Gilroy Black" panose="00000A00000000000000" pitchFamily="2" charset="-52"/>
                        <a:cs typeface="Times New Roman"/>
                      </a:endParaRPr>
                    </a:p>
                    <a:p>
                      <a:pPr marL="91440" marR="551815">
                        <a:lnSpc>
                          <a:spcPct val="100000"/>
                        </a:lnSpc>
                        <a:buAutoNum type="arabicPeriod" startAt="7"/>
                        <a:tabLst>
                          <a:tab pos="396240" algn="l"/>
                        </a:tabLst>
                      </a:pPr>
                      <a:r>
                        <a:rPr sz="1600" spc="-10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Следование</a:t>
                      </a:r>
                      <a:r>
                        <a:rPr sz="1600" spc="5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правилам</a:t>
                      </a:r>
                      <a:r>
                        <a:rPr sz="1600" spc="10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и </a:t>
                      </a:r>
                      <a:r>
                        <a:rPr sz="1600" spc="-385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процедурам</a:t>
                      </a:r>
                      <a:endParaRPr sz="1600" dirty="0">
                        <a:solidFill>
                          <a:srgbClr val="2C5294"/>
                        </a:solidFill>
                        <a:latin typeface="Gilroy Black" panose="00000A00000000000000" pitchFamily="2" charset="-52"/>
                        <a:cs typeface="Times New Roman"/>
                      </a:endParaRPr>
                    </a:p>
                  </a:txBody>
                  <a:tcPr marL="0" marR="0" marT="1028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76200">
                      <a:solidFill>
                        <a:srgbClr val="FFFFFF"/>
                      </a:solidFill>
                      <a:prstDash val="solid"/>
                    </a:lnR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7E7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 dirty="0">
                        <a:solidFill>
                          <a:schemeClr val="bg1"/>
                        </a:solidFill>
                        <a:latin typeface="Gilroy Black" panose="00000A00000000000000" pitchFamily="2" charset="-52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2300" dirty="0">
                        <a:solidFill>
                          <a:schemeClr val="bg1"/>
                        </a:solidFill>
                        <a:latin typeface="Gilroy Black" panose="00000A00000000000000" pitchFamily="2" charset="-52"/>
                        <a:cs typeface="Times New Roman"/>
                      </a:endParaRPr>
                    </a:p>
                    <a:p>
                      <a:pPr marL="520700" marR="389890" indent="-125095">
                        <a:lnSpc>
                          <a:spcPct val="100000"/>
                        </a:lnSpc>
                      </a:pPr>
                      <a:r>
                        <a:rPr sz="1600" b="1" spc="-130" dirty="0">
                          <a:solidFill>
                            <a:schemeClr val="bg1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У</a:t>
                      </a:r>
                      <a:r>
                        <a:rPr sz="1600" b="1" spc="-5" dirty="0">
                          <a:solidFill>
                            <a:schemeClr val="bg1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п</a:t>
                      </a:r>
                      <a:r>
                        <a:rPr sz="1600" b="1" dirty="0">
                          <a:solidFill>
                            <a:schemeClr val="bg1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ра</a:t>
                      </a:r>
                      <a:r>
                        <a:rPr sz="1600" b="1" spc="-25" dirty="0">
                          <a:solidFill>
                            <a:schemeClr val="bg1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в</a:t>
                      </a:r>
                      <a:r>
                        <a:rPr sz="1600" b="1" spc="-5" dirty="0">
                          <a:solidFill>
                            <a:schemeClr val="bg1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ле</a:t>
                      </a:r>
                      <a:r>
                        <a:rPr sz="1600" b="1" spc="5" dirty="0">
                          <a:solidFill>
                            <a:schemeClr val="bg1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н</a:t>
                      </a:r>
                      <a:r>
                        <a:rPr sz="1600" b="1" spc="-5" dirty="0">
                          <a:solidFill>
                            <a:schemeClr val="bg1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ие  </a:t>
                      </a:r>
                      <a:r>
                        <a:rPr sz="1600" b="1" spc="-15" dirty="0">
                          <a:solidFill>
                            <a:schemeClr val="bg1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задачами</a:t>
                      </a:r>
                      <a:endParaRPr sz="1600" dirty="0">
                        <a:solidFill>
                          <a:schemeClr val="bg1"/>
                        </a:solidFill>
                        <a:latin typeface="Gilroy Black" panose="00000A00000000000000" pitchFamily="2" charset="-52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FFFFFF"/>
                      </a:solidFill>
                      <a:prstDash val="solid"/>
                    </a:lnL>
                    <a:lnR w="76200">
                      <a:solidFill>
                        <a:srgbClr val="FFFFFF"/>
                      </a:solidFill>
                      <a:prstDash val="solid"/>
                    </a:lnR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2C52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 dirty="0">
                        <a:solidFill>
                          <a:schemeClr val="bg1"/>
                        </a:solidFill>
                        <a:latin typeface="Gilroy Black" panose="00000A00000000000000" pitchFamily="2" charset="-52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700" dirty="0">
                        <a:solidFill>
                          <a:schemeClr val="bg1"/>
                        </a:solidFill>
                        <a:latin typeface="Gilroy Black" panose="00000A00000000000000" pitchFamily="2" charset="-52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450" dirty="0">
                        <a:solidFill>
                          <a:schemeClr val="bg1"/>
                        </a:solidFill>
                        <a:latin typeface="Gilroy Black" panose="00000A00000000000000" pitchFamily="2" charset="-52"/>
                        <a:cs typeface="Times New Roman"/>
                      </a:endParaRPr>
                    </a:p>
                    <a:p>
                      <a:pPr marL="224790">
                        <a:lnSpc>
                          <a:spcPct val="100000"/>
                        </a:lnSpc>
                      </a:pPr>
                      <a:r>
                        <a:rPr sz="1600" b="1" spc="-10" dirty="0">
                          <a:solidFill>
                            <a:schemeClr val="bg1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Общие </a:t>
                      </a:r>
                      <a:r>
                        <a:rPr sz="1600" b="1" spc="-5" dirty="0">
                          <a:solidFill>
                            <a:schemeClr val="bg1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знания</a:t>
                      </a:r>
                      <a:endParaRPr sz="1600" dirty="0">
                        <a:solidFill>
                          <a:schemeClr val="bg1"/>
                        </a:solidFill>
                        <a:latin typeface="Gilroy Black" panose="00000A00000000000000" pitchFamily="2" charset="-52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FFFFFF"/>
                      </a:solidFill>
                      <a:prstDash val="solid"/>
                    </a:lnL>
                    <a:lnR w="76200">
                      <a:solidFill>
                        <a:srgbClr val="FFFFFF"/>
                      </a:solidFill>
                      <a:prstDash val="solid"/>
                    </a:lnR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2C52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2350" dirty="0">
                        <a:solidFill>
                          <a:srgbClr val="2C5294"/>
                        </a:solidFill>
                        <a:latin typeface="Gilroy Black" panose="00000A00000000000000" pitchFamily="2" charset="-52"/>
                        <a:cs typeface="Times New Roman"/>
                      </a:endParaRPr>
                    </a:p>
                    <a:p>
                      <a:pPr marL="396875" indent="-305435">
                        <a:lnSpc>
                          <a:spcPct val="100000"/>
                        </a:lnSpc>
                        <a:buAutoNum type="arabicPeriod" startAt="16"/>
                        <a:tabLst>
                          <a:tab pos="397510" algn="l"/>
                        </a:tabLst>
                      </a:pPr>
                      <a:r>
                        <a:rPr sz="1600" spc="-10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Цифровая</a:t>
                      </a:r>
                      <a:r>
                        <a:rPr sz="1600" spc="-15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грамотность</a:t>
                      </a:r>
                      <a:endParaRPr sz="1600" dirty="0">
                        <a:solidFill>
                          <a:srgbClr val="2C5294"/>
                        </a:solidFill>
                        <a:latin typeface="Gilroy Black" panose="00000A00000000000000" pitchFamily="2" charset="-52"/>
                        <a:cs typeface="Times New Roman"/>
                      </a:endParaRPr>
                    </a:p>
                    <a:p>
                      <a:pPr marL="396875" indent="-305435">
                        <a:lnSpc>
                          <a:spcPct val="100000"/>
                        </a:lnSpc>
                        <a:buAutoNum type="arabicPeriod" startAt="16"/>
                        <a:tabLst>
                          <a:tab pos="397510" algn="l"/>
                        </a:tabLst>
                      </a:pPr>
                      <a:r>
                        <a:rPr sz="1600" spc="-10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Финансовая</a:t>
                      </a:r>
                      <a:r>
                        <a:rPr sz="1600" spc="20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грамотность</a:t>
                      </a:r>
                      <a:endParaRPr sz="1600" dirty="0">
                        <a:solidFill>
                          <a:srgbClr val="2C5294"/>
                        </a:solidFill>
                        <a:latin typeface="Gilroy Black" panose="00000A00000000000000" pitchFamily="2" charset="-52"/>
                        <a:cs typeface="Times New Roman"/>
                      </a:endParaRPr>
                    </a:p>
                    <a:p>
                      <a:pPr marL="396875" indent="-305435">
                        <a:lnSpc>
                          <a:spcPct val="100000"/>
                        </a:lnSpc>
                        <a:buAutoNum type="arabicPeriod" startAt="16"/>
                        <a:tabLst>
                          <a:tab pos="397510" algn="l"/>
                        </a:tabLst>
                      </a:pPr>
                      <a:r>
                        <a:rPr sz="1600" spc="-10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Правовая</a:t>
                      </a:r>
                      <a:r>
                        <a:rPr sz="1600" spc="-25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грамотность</a:t>
                      </a:r>
                      <a:endParaRPr sz="1600" dirty="0">
                        <a:solidFill>
                          <a:srgbClr val="2C5294"/>
                        </a:solidFill>
                        <a:latin typeface="Gilroy Black" panose="00000A00000000000000" pitchFamily="2" charset="-52"/>
                        <a:cs typeface="Times New Roman"/>
                      </a:endParaRPr>
                    </a:p>
                    <a:p>
                      <a:pPr marL="396875" indent="-305435">
                        <a:lnSpc>
                          <a:spcPct val="100000"/>
                        </a:lnSpc>
                        <a:spcBef>
                          <a:spcPts val="5"/>
                        </a:spcBef>
                        <a:buAutoNum type="arabicPeriod" startAt="16"/>
                        <a:tabLst>
                          <a:tab pos="397510" algn="l"/>
                        </a:tabLst>
                      </a:pPr>
                      <a:r>
                        <a:rPr sz="1600" spc="-20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Коммуникативная</a:t>
                      </a:r>
                      <a:r>
                        <a:rPr sz="1600" spc="50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грамотность</a:t>
                      </a:r>
                      <a:endParaRPr sz="1600" dirty="0">
                        <a:solidFill>
                          <a:srgbClr val="2C5294"/>
                        </a:solidFill>
                        <a:latin typeface="Gilroy Black" panose="00000A00000000000000" pitchFamily="2" charset="-52"/>
                        <a:cs typeface="Times New Roman"/>
                      </a:endParaRPr>
                    </a:p>
                  </a:txBody>
                  <a:tcPr marL="0" marR="0" marT="3175" marB="0">
                    <a:lnL w="762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7E7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93044">
                <a:tc gridSpan="6"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sz="1600" b="1" spc="-10" dirty="0">
                          <a:solidFill>
                            <a:schemeClr val="bg1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Ценности</a:t>
                      </a:r>
                      <a:endParaRPr sz="1600" dirty="0">
                        <a:solidFill>
                          <a:schemeClr val="bg1"/>
                        </a:solidFill>
                        <a:latin typeface="Gilroy Black" panose="00000A00000000000000" pitchFamily="2" charset="-52"/>
                        <a:cs typeface="Times New Roman"/>
                      </a:endParaRPr>
                    </a:p>
                  </a:txBody>
                  <a:tcPr marL="0" marR="0" marT="14605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76200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2C52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976498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200">
                        <a:solidFill>
                          <a:srgbClr val="2C5294"/>
                        </a:solidFill>
                        <a:latin typeface="Gilroy Black" panose="00000A00000000000000" pitchFamily="2" charset="-52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spc="-5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20.</a:t>
                      </a:r>
                      <a:r>
                        <a:rPr sz="1600" spc="-20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 </a:t>
                      </a:r>
                      <a:r>
                        <a:rPr sz="1600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Честность</a:t>
                      </a:r>
                      <a:r>
                        <a:rPr sz="1600" spc="25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и</a:t>
                      </a:r>
                      <a:r>
                        <a:rPr sz="1600" spc="-10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 </a:t>
                      </a:r>
                      <a:r>
                        <a:rPr sz="1600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этичность</a:t>
                      </a:r>
                      <a:endParaRPr sz="1600">
                        <a:solidFill>
                          <a:srgbClr val="2C5294"/>
                        </a:solidFill>
                        <a:latin typeface="Gilroy Black" panose="00000A00000000000000" pitchFamily="2" charset="-52"/>
                        <a:cs typeface="Times New Roman"/>
                      </a:endParaRPr>
                    </a:p>
                  </a:txBody>
                  <a:tcPr marL="0" marR="0" marT="12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76200">
                      <a:solidFill>
                        <a:srgbClr val="FFFFFF"/>
                      </a:solidFill>
                      <a:prstDash val="solid"/>
                    </a:lnR>
                    <a:lnT w="762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7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200">
                        <a:solidFill>
                          <a:srgbClr val="2C5294"/>
                        </a:solidFill>
                        <a:latin typeface="Gilroy Black" panose="00000A00000000000000" pitchFamily="2" charset="-52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600" spc="-5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21.</a:t>
                      </a:r>
                      <a:r>
                        <a:rPr sz="1600" spc="-25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 </a:t>
                      </a:r>
                      <a:r>
                        <a:rPr sz="1600" spc="-15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Служение</a:t>
                      </a:r>
                      <a:r>
                        <a:rPr sz="1600" spc="20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 </a:t>
                      </a:r>
                      <a:r>
                        <a:rPr sz="1600" spc="-15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Родине</a:t>
                      </a:r>
                      <a:endParaRPr sz="1600">
                        <a:solidFill>
                          <a:srgbClr val="2C5294"/>
                        </a:solidFill>
                        <a:latin typeface="Gilroy Black" panose="00000A00000000000000" pitchFamily="2" charset="-52"/>
                        <a:cs typeface="Times New Roman"/>
                      </a:endParaRPr>
                    </a:p>
                  </a:txBody>
                  <a:tcPr marL="0" marR="0" marT="1270" marB="0">
                    <a:lnL w="76200">
                      <a:solidFill>
                        <a:srgbClr val="FFFFFF"/>
                      </a:solidFill>
                      <a:prstDash val="solid"/>
                    </a:lnL>
                    <a:lnR w="76200">
                      <a:solidFill>
                        <a:srgbClr val="FFFFFF"/>
                      </a:solidFill>
                      <a:prstDash val="solid"/>
                    </a:lnR>
                    <a:lnT w="762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7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2200" dirty="0">
                        <a:solidFill>
                          <a:srgbClr val="2C5294"/>
                        </a:solidFill>
                        <a:latin typeface="Gilroy Black" panose="00000A00000000000000" pitchFamily="2" charset="-52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600" spc="-5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22.</a:t>
                      </a:r>
                      <a:r>
                        <a:rPr sz="1600" spc="-25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Семейные</a:t>
                      </a:r>
                      <a:r>
                        <a:rPr sz="1600" spc="5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 </a:t>
                      </a:r>
                      <a:r>
                        <a:rPr sz="1600" dirty="0">
                          <a:solidFill>
                            <a:srgbClr val="2C5294"/>
                          </a:solidFill>
                          <a:latin typeface="Gilroy Black" panose="00000A00000000000000" pitchFamily="2" charset="-52"/>
                          <a:cs typeface="Times New Roman"/>
                        </a:rPr>
                        <a:t>ценности</a:t>
                      </a:r>
                    </a:p>
                  </a:txBody>
                  <a:tcPr marL="0" marR="0" marT="1270" marB="0">
                    <a:lnL w="762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762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4C7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10680" y="109172"/>
            <a:ext cx="2017776" cy="807720"/>
          </a:xfrm>
          <a:prstGeom prst="rect">
            <a:avLst/>
          </a:prstGeom>
        </p:spPr>
      </p:pic>
      <p:sp>
        <p:nvSpPr>
          <p:cNvPr id="10" name="Заголовок 4">
            <a:extLst>
              <a:ext uri="{FF2B5EF4-FFF2-40B4-BE49-F238E27FC236}">
                <a16:creationId xmlns="" xmlns:a16="http://schemas.microsoft.com/office/drawing/2014/main" id="{48617231-81E3-4862-AB7D-75A54BD19383}"/>
              </a:ext>
            </a:extLst>
          </p:cNvPr>
          <p:cNvSpPr txBox="1">
            <a:spLocks/>
          </p:cNvSpPr>
          <p:nvPr/>
        </p:nvSpPr>
        <p:spPr>
          <a:xfrm>
            <a:off x="346956" y="196364"/>
            <a:ext cx="7727577" cy="4880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dirty="0">
                <a:solidFill>
                  <a:srgbClr val="2C5294"/>
                </a:solidFill>
                <a:latin typeface="Gilroy Black" panose="00000A00000000000000"/>
                <a:cs typeface="Times New Roman" panose="02020603050405020304" pitchFamily="18" charset="0"/>
              </a:rPr>
              <a:t>Центр развития компетенций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A6AAFFC-E4D8-4E2A-BE2D-E9CE202C54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57218"/>
            <a:ext cx="3344628" cy="859674"/>
          </a:xfrm>
          <a:prstGeom prst="rect">
            <a:avLst/>
          </a:prstGeom>
        </p:spPr>
      </p:pic>
      <p:sp>
        <p:nvSpPr>
          <p:cNvPr id="12" name="Номер слайда 11">
            <a:extLst>
              <a:ext uri="{FF2B5EF4-FFF2-40B4-BE49-F238E27FC236}">
                <a16:creationId xmlns="" xmlns:a16="http://schemas.microsoft.com/office/drawing/2014/main" id="{7CE2318B-A582-4C43-9476-4A4B996D3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08ED17B4-01C1-4915-AE30-8F9CD8C8354F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8648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Box 52">
            <a:extLst>
              <a:ext uri="{FF2B5EF4-FFF2-40B4-BE49-F238E27FC236}">
                <a16:creationId xmlns="" xmlns:a16="http://schemas.microsoft.com/office/drawing/2014/main" id="{872E4C99-A448-4C9C-9A6D-93DB47B0C940}"/>
              </a:ext>
            </a:extLst>
          </p:cNvPr>
          <p:cNvSpPr txBox="1"/>
          <p:nvPr/>
        </p:nvSpPr>
        <p:spPr>
          <a:xfrm>
            <a:off x="4828469" y="243454"/>
            <a:ext cx="6974002" cy="86793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800">
                <a:solidFill>
                  <a:srgbClr val="2C5294"/>
                </a:solidFill>
                <a:latin typeface="Gilroy Black" panose="00000A00000000000000"/>
                <a:ea typeface="+mj-ea"/>
                <a:cs typeface="Times New Roman" panose="02020603050405020304" pitchFamily="18" charset="0"/>
              </a:defRPr>
            </a:lvl1pPr>
          </a:lstStyle>
          <a:p>
            <a:pPr algn="r"/>
            <a:r>
              <a:rPr lang="ru-RU" dirty="0"/>
              <a:t>Региональный центр </a:t>
            </a:r>
            <a:br>
              <a:rPr lang="ru-RU" dirty="0"/>
            </a:br>
            <a:r>
              <a:rPr lang="ru-RU" dirty="0"/>
              <a:t>развития компетенций</a:t>
            </a:r>
          </a:p>
        </p:txBody>
      </p:sp>
      <p:pic>
        <p:nvPicPr>
          <p:cNvPr id="1030" name="Picture 6" descr="Онлайн-платформа «Россия — страна возможностей» предоставит еще больше сервисов своим пользователям">
            <a:extLst>
              <a:ext uri="{FF2B5EF4-FFF2-40B4-BE49-F238E27FC236}">
                <a16:creationId xmlns="" xmlns:a16="http://schemas.microsoft.com/office/drawing/2014/main" id="{336F0CF6-3D4D-1B5F-4F51-0E6ADA4889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69" t="22973" r="13315" b="27055"/>
          <a:stretch/>
        </p:blipFill>
        <p:spPr bwMode="auto">
          <a:xfrm>
            <a:off x="3955533" y="262619"/>
            <a:ext cx="1301188" cy="510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C76FD9CE-E90F-EBB9-DA1A-5A1B8A6CBE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210" y="1929617"/>
            <a:ext cx="3456351" cy="2302794"/>
          </a:xfrm>
          <a:prstGeom prst="rect">
            <a:avLst/>
          </a:prstGeom>
        </p:spPr>
      </p:pic>
      <p:sp>
        <p:nvSpPr>
          <p:cNvPr id="22" name="object 3">
            <a:extLst>
              <a:ext uri="{FF2B5EF4-FFF2-40B4-BE49-F238E27FC236}">
                <a16:creationId xmlns="" xmlns:a16="http://schemas.microsoft.com/office/drawing/2014/main" id="{FFE5960D-4ED8-C277-1B0D-56846291520E}"/>
              </a:ext>
            </a:extLst>
          </p:cNvPr>
          <p:cNvSpPr txBox="1">
            <a:spLocks/>
          </p:cNvSpPr>
          <p:nvPr/>
        </p:nvSpPr>
        <p:spPr>
          <a:xfrm>
            <a:off x="7713719" y="2334306"/>
            <a:ext cx="4088752" cy="1760738"/>
          </a:xfrm>
          <a:prstGeom prst="rect">
            <a:avLst/>
          </a:prstGeom>
          <a:solidFill>
            <a:schemeClr val="accent1"/>
          </a:solidFill>
        </p:spPr>
        <p:txBody>
          <a:bodyPr vert="horz" wrap="square" lIns="0" tIns="28067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" panose="00000500000000000000" pitchFamily="2" charset="-52"/>
                <a:ea typeface="+mn-ea"/>
                <a:cs typeface="+mn-cs"/>
              </a:rPr>
              <a:t>Возможность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" panose="00000500000000000000" pitchFamily="2" charset="-52"/>
                <a:ea typeface="+mn-ea"/>
                <a:cs typeface="+mn-cs"/>
              </a:rPr>
              <a:t>прямого выхода на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" panose="00000500000000000000" pitchFamily="2" charset="-52"/>
                <a:ea typeface="+mn-ea"/>
                <a:cs typeface="+mn-cs"/>
              </a:rPr>
              <a:t>студента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" panose="00000500000000000000" pitchFamily="2" charset="-52"/>
                <a:ea typeface="+mn-ea"/>
                <a:cs typeface="+mn-cs"/>
              </a:rPr>
              <a:t>, в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" panose="00000500000000000000" pitchFamily="2" charset="-52"/>
                <a:ea typeface="+mn-ea"/>
                <a:cs typeface="+mn-cs"/>
              </a:rPr>
              <a:t>том числе возможность влияния на подготовку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" panose="00000500000000000000" pitchFamily="2" charset="-52"/>
                <a:ea typeface="+mn-ea"/>
                <a:cs typeface="+mn-cs"/>
              </a:rPr>
              <a:t>кадров. Качественных и понятных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" panose="00000500000000000000" pitchFamily="2" charset="-52"/>
                <a:ea typeface="+mn-ea"/>
                <a:cs typeface="+mn-cs"/>
              </a:rPr>
              <a:t>молодых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" panose="00000500000000000000" pitchFamily="2" charset="-52"/>
                <a:ea typeface="+mn-ea"/>
                <a:cs typeface="+mn-cs"/>
              </a:rPr>
              <a:t>специалистов.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2C5294"/>
              </a:solidFill>
              <a:effectLst/>
              <a:uLnTx/>
              <a:uFillTx/>
              <a:latin typeface="Gilroy" panose="00000500000000000000" pitchFamily="2" charset="-52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713719" y="1903679"/>
            <a:ext cx="4088752" cy="338554"/>
          </a:xfrm>
          <a:prstGeom prst="rect">
            <a:avLst/>
          </a:prstGeom>
          <a:solidFill>
            <a:srgbClr val="FF8409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" panose="00000500000000000000" pitchFamily="2" charset="-52"/>
                <a:ea typeface="+mn-ea"/>
                <a:cs typeface="+mn-cs"/>
              </a:rPr>
              <a:t>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 Black" panose="00000A00000000000000" pitchFamily="2" charset="-52"/>
                <a:ea typeface="+mn-ea"/>
                <a:cs typeface="+mn-cs"/>
              </a:rPr>
              <a:t>Работодателю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C5294"/>
                </a:solidFill>
                <a:effectLst/>
                <a:uLnTx/>
                <a:uFillTx/>
                <a:latin typeface="Gilroy" panose="00000500000000000000" pitchFamily="2" charset="-52"/>
                <a:ea typeface="+mn-ea"/>
                <a:cs typeface="+mn-cs"/>
              </a:rPr>
              <a:t> 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2C5294"/>
              </a:solidFill>
              <a:effectLst/>
              <a:uLnTx/>
              <a:uFillTx/>
              <a:latin typeface="Gilroy" panose="00000500000000000000" pitchFamily="2" charset="-52"/>
              <a:ea typeface="+mn-ea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16489" y="1821807"/>
            <a:ext cx="4088752" cy="338554"/>
          </a:xfrm>
          <a:prstGeom prst="rect">
            <a:avLst/>
          </a:prstGeom>
          <a:solidFill>
            <a:srgbClr val="FF8409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" panose="00000500000000000000" pitchFamily="2" charset="-52"/>
                <a:ea typeface="+mn-ea"/>
                <a:cs typeface="+mn-cs"/>
              </a:rPr>
              <a:t>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 Black" panose="00000A00000000000000" pitchFamily="2" charset="-52"/>
                <a:ea typeface="+mn-ea"/>
                <a:cs typeface="+mn-cs"/>
              </a:rPr>
              <a:t>Студенту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" panose="00000500000000000000" pitchFamily="2" charset="-52"/>
                <a:ea typeface="+mn-ea"/>
                <a:cs typeface="+mn-cs"/>
              </a:rPr>
              <a:t> 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" panose="00000500000000000000" pitchFamily="2" charset="-52"/>
              <a:ea typeface="+mn-ea"/>
              <a:cs typeface="+mn-cs"/>
            </a:endParaRPr>
          </a:p>
        </p:txBody>
      </p:sp>
      <p:sp>
        <p:nvSpPr>
          <p:cNvPr id="10" name="object 3">
            <a:extLst>
              <a:ext uri="{FF2B5EF4-FFF2-40B4-BE49-F238E27FC236}">
                <a16:creationId xmlns="" xmlns:a16="http://schemas.microsoft.com/office/drawing/2014/main" id="{FFE5960D-4ED8-C277-1B0D-56846291520E}"/>
              </a:ext>
            </a:extLst>
          </p:cNvPr>
          <p:cNvSpPr txBox="1">
            <a:spLocks/>
          </p:cNvSpPr>
          <p:nvPr/>
        </p:nvSpPr>
        <p:spPr>
          <a:xfrm>
            <a:off x="316489" y="2245384"/>
            <a:ext cx="4088752" cy="2006960"/>
          </a:xfrm>
          <a:prstGeom prst="rect">
            <a:avLst/>
          </a:prstGeom>
          <a:solidFill>
            <a:schemeClr val="accent1"/>
          </a:solidFill>
        </p:spPr>
        <p:txBody>
          <a:bodyPr vert="horz" wrap="square" lIns="0" tIns="28067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" panose="00000500000000000000" pitchFamily="2" charset="-52"/>
                <a:ea typeface="+mn-ea"/>
                <a:cs typeface="+mn-cs"/>
              </a:rPr>
              <a:t>Оценка и развитие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" panose="00000500000000000000" pitchFamily="2" charset="-52"/>
                <a:ea typeface="+mn-ea"/>
                <a:cs typeface="+mn-cs"/>
              </a:rPr>
              <a:t>надпрофессиональных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" panose="00000500000000000000" pitchFamily="2" charset="-52"/>
                <a:ea typeface="+mn-ea"/>
                <a:cs typeface="+mn-cs"/>
              </a:rPr>
              <a:t>  компетенций;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" panose="00000500000000000000" pitchFamily="2" charset="-52"/>
                <a:ea typeface="+mn-ea"/>
                <a:cs typeface="+mn-cs"/>
              </a:rPr>
              <a:t>Рекомендации, поддержка и сопровождение  по возможному трудоустройству, карьерному  и социальному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" panose="00000500000000000000" pitchFamily="2" charset="-52"/>
                <a:ea typeface="+mn-ea"/>
                <a:cs typeface="+mn-cs"/>
              </a:rPr>
              <a:t>развитию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2C5294"/>
              </a:solidFill>
              <a:effectLst/>
              <a:uLnTx/>
              <a:uFillTx/>
              <a:latin typeface="Gilroy" panose="00000500000000000000" pitchFamily="2" charset="-52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872010" y="4709055"/>
            <a:ext cx="4088751" cy="338554"/>
          </a:xfrm>
          <a:prstGeom prst="rect">
            <a:avLst/>
          </a:prstGeom>
          <a:solidFill>
            <a:srgbClr val="FF8409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 Black" panose="00000A00000000000000" pitchFamily="2" charset="-52"/>
                <a:ea typeface="+mn-ea"/>
                <a:cs typeface="+mn-cs"/>
              </a:rPr>
              <a:t> Региону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C5294"/>
                </a:solidFill>
                <a:effectLst/>
                <a:uLnTx/>
                <a:uFillTx/>
                <a:latin typeface="Gilroy Black" panose="00000A00000000000000" pitchFamily="2" charset="-52"/>
                <a:ea typeface="+mn-ea"/>
                <a:cs typeface="+mn-cs"/>
              </a:rPr>
              <a:t> 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2C5294"/>
              </a:solidFill>
              <a:effectLst/>
              <a:uLnTx/>
              <a:uFillTx/>
              <a:latin typeface="Gilroy Black" panose="00000A00000000000000" pitchFamily="2" charset="-52"/>
              <a:ea typeface="+mn-ea"/>
              <a:cs typeface="+mn-cs"/>
            </a:endParaRPr>
          </a:p>
        </p:txBody>
      </p:sp>
      <p:sp>
        <p:nvSpPr>
          <p:cNvPr id="12" name="object 3">
            <a:extLst>
              <a:ext uri="{FF2B5EF4-FFF2-40B4-BE49-F238E27FC236}">
                <a16:creationId xmlns="" xmlns:a16="http://schemas.microsoft.com/office/drawing/2014/main" id="{FFE5960D-4ED8-C277-1B0D-56846291520E}"/>
              </a:ext>
            </a:extLst>
          </p:cNvPr>
          <p:cNvSpPr txBox="1">
            <a:spLocks/>
          </p:cNvSpPr>
          <p:nvPr/>
        </p:nvSpPr>
        <p:spPr>
          <a:xfrm>
            <a:off x="3872010" y="5133752"/>
            <a:ext cx="4088752" cy="1022075"/>
          </a:xfrm>
          <a:prstGeom prst="rect">
            <a:avLst/>
          </a:prstGeom>
          <a:solidFill>
            <a:schemeClr val="accent1"/>
          </a:solidFill>
        </p:spPr>
        <p:txBody>
          <a:bodyPr vert="horz" wrap="square" lIns="0" tIns="28067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" panose="00000500000000000000" pitchFamily="2" charset="-52"/>
                <a:ea typeface="+mn-ea"/>
                <a:cs typeface="+mn-cs"/>
              </a:rPr>
              <a:t>Повышение потенциала кадрового резерва в 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" panose="00000500000000000000" pitchFamily="2" charset="-52"/>
                <a:ea typeface="+mn-ea"/>
                <a:cs typeface="+mn-cs"/>
              </a:rPr>
              <a:t>регионе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2C5294"/>
              </a:solidFill>
              <a:effectLst/>
              <a:uLnTx/>
              <a:uFillTx/>
              <a:latin typeface="Gilroy" panose="00000500000000000000" pitchFamily="2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14506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2" descr="https://sun9-west.userapi.com/sun9-68/s/v1/ig2/Vmufev4Q5c1mm55FVxytcc_aiAe8M7hhKl9EqbzBObPV3EepFHOWvZcepwjdObCsRXw7qDElzZKP9O259jJ-STv1.jpg?size=1280x853&amp;quality=95&amp;type=album">
            <a:extLst>
              <a:ext uri="{FF2B5EF4-FFF2-40B4-BE49-F238E27FC236}">
                <a16:creationId xmlns="" xmlns:a16="http://schemas.microsoft.com/office/drawing/2014/main" id="{F1D06E9D-28A7-495D-9461-BA4EFE2F76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3"/>
          <a:stretch/>
        </p:blipFill>
        <p:spPr bwMode="auto">
          <a:xfrm>
            <a:off x="-1" y="4225525"/>
            <a:ext cx="2942657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2DBB2F8D-CAF3-44A5-90A7-AC8FE9CA965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7372" y="0"/>
            <a:ext cx="3344628" cy="859674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AD62F45C-0C39-4C8D-BDF2-8CD6F43F0FE4}"/>
              </a:ext>
            </a:extLst>
          </p:cNvPr>
          <p:cNvSpPr/>
          <p:nvPr/>
        </p:nvSpPr>
        <p:spPr>
          <a:xfrm>
            <a:off x="386150" y="1236946"/>
            <a:ext cx="7556016" cy="540000"/>
          </a:xfrm>
          <a:prstGeom prst="rect">
            <a:avLst/>
          </a:prstGeom>
          <a:solidFill>
            <a:srgbClr val="2C52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Заголовок 4">
            <a:extLst>
              <a:ext uri="{FF2B5EF4-FFF2-40B4-BE49-F238E27FC236}">
                <a16:creationId xmlns="" xmlns:a16="http://schemas.microsoft.com/office/drawing/2014/main" id="{2AE48D6A-DB69-45DF-ADAD-906014324C5C}"/>
              </a:ext>
            </a:extLst>
          </p:cNvPr>
          <p:cNvSpPr txBox="1">
            <a:spLocks/>
          </p:cNvSpPr>
          <p:nvPr/>
        </p:nvSpPr>
        <p:spPr>
          <a:xfrm>
            <a:off x="270427" y="1105207"/>
            <a:ext cx="7556016" cy="540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700" dirty="0" smtClean="0">
                <a:solidFill>
                  <a:schemeClr val="bg1"/>
                </a:solidFill>
                <a:latin typeface="Gilroy Black" panose="00000A00000000000000"/>
                <a:cs typeface="Times New Roman" panose="02020603050405020304" pitchFamily="18" charset="0"/>
              </a:rPr>
              <a:t>прохождение тестирования и формирование паспорта компетенций</a:t>
            </a:r>
            <a:endParaRPr lang="ru-RU" sz="1700" dirty="0">
              <a:solidFill>
                <a:schemeClr val="bg1"/>
              </a:solidFill>
              <a:latin typeface="Gilroy Black" panose="00000A0000000000000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1833F592-98FE-46E1-A966-C583612C076C}"/>
              </a:ext>
            </a:extLst>
          </p:cNvPr>
          <p:cNvSpPr/>
          <p:nvPr/>
        </p:nvSpPr>
        <p:spPr>
          <a:xfrm>
            <a:off x="376300" y="1941315"/>
            <a:ext cx="7556016" cy="540000"/>
          </a:xfrm>
          <a:prstGeom prst="rect">
            <a:avLst/>
          </a:prstGeom>
          <a:solidFill>
            <a:srgbClr val="B4C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Заголовок 4">
            <a:extLst>
              <a:ext uri="{FF2B5EF4-FFF2-40B4-BE49-F238E27FC236}">
                <a16:creationId xmlns="" xmlns:a16="http://schemas.microsoft.com/office/drawing/2014/main" id="{FFF63F9F-276E-4139-86F7-C42338B756FE}"/>
              </a:ext>
            </a:extLst>
          </p:cNvPr>
          <p:cNvSpPr txBox="1">
            <a:spLocks/>
          </p:cNvSpPr>
          <p:nvPr/>
        </p:nvSpPr>
        <p:spPr>
          <a:xfrm>
            <a:off x="270427" y="1838871"/>
            <a:ext cx="7556016" cy="540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700" dirty="0">
                <a:solidFill>
                  <a:srgbClr val="2C5294"/>
                </a:solidFill>
                <a:latin typeface="Gilroy Black" panose="00000A00000000000000"/>
                <a:cs typeface="Times New Roman" panose="02020603050405020304" pitchFamily="18" charset="0"/>
              </a:rPr>
              <a:t>совместный план работы и софинансирование мероприятий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="" xmlns:a16="http://schemas.microsoft.com/office/drawing/2014/main" id="{16FC9305-E9AB-428B-997A-03682559D345}"/>
              </a:ext>
            </a:extLst>
          </p:cNvPr>
          <p:cNvSpPr/>
          <p:nvPr/>
        </p:nvSpPr>
        <p:spPr>
          <a:xfrm>
            <a:off x="381157" y="3297440"/>
            <a:ext cx="7556016" cy="540000"/>
          </a:xfrm>
          <a:prstGeom prst="rect">
            <a:avLst/>
          </a:prstGeom>
          <a:solidFill>
            <a:srgbClr val="B4C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Заголовок 4">
            <a:extLst>
              <a:ext uri="{FF2B5EF4-FFF2-40B4-BE49-F238E27FC236}">
                <a16:creationId xmlns="" xmlns:a16="http://schemas.microsoft.com/office/drawing/2014/main" id="{90C6A9FB-1796-457E-925A-7E47512E1BF3}"/>
              </a:ext>
            </a:extLst>
          </p:cNvPr>
          <p:cNvSpPr txBox="1">
            <a:spLocks/>
          </p:cNvSpPr>
          <p:nvPr/>
        </p:nvSpPr>
        <p:spPr>
          <a:xfrm>
            <a:off x="381157" y="3297184"/>
            <a:ext cx="7556016" cy="43378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700" dirty="0">
                <a:solidFill>
                  <a:srgbClr val="2C5294"/>
                </a:solidFill>
                <a:latin typeface="Gilroy Black" panose="00000A00000000000000"/>
                <a:cs typeface="Times New Roman" panose="02020603050405020304" pitchFamily="18" charset="0"/>
              </a:rPr>
              <a:t>составление дорожной карты с учетом компетенций участника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="" xmlns:a16="http://schemas.microsoft.com/office/drawing/2014/main" id="{6749AAA0-6199-49A5-898F-370C1F6DCA8F}"/>
              </a:ext>
            </a:extLst>
          </p:cNvPr>
          <p:cNvSpPr/>
          <p:nvPr/>
        </p:nvSpPr>
        <p:spPr>
          <a:xfrm>
            <a:off x="376300" y="2636027"/>
            <a:ext cx="7556016" cy="540000"/>
          </a:xfrm>
          <a:prstGeom prst="rect">
            <a:avLst/>
          </a:prstGeom>
          <a:solidFill>
            <a:srgbClr val="2C52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Заголовок 4">
            <a:extLst>
              <a:ext uri="{FF2B5EF4-FFF2-40B4-BE49-F238E27FC236}">
                <a16:creationId xmlns="" xmlns:a16="http://schemas.microsoft.com/office/drawing/2014/main" id="{8DC8674D-CCC3-47DA-97B0-DCC3138B956C}"/>
              </a:ext>
            </a:extLst>
          </p:cNvPr>
          <p:cNvSpPr txBox="1">
            <a:spLocks/>
          </p:cNvSpPr>
          <p:nvPr/>
        </p:nvSpPr>
        <p:spPr>
          <a:xfrm>
            <a:off x="273087" y="2613643"/>
            <a:ext cx="7556016" cy="43378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700" dirty="0">
                <a:solidFill>
                  <a:schemeClr val="bg1"/>
                </a:solidFill>
                <a:latin typeface="Gilroy Black" panose="00000A00000000000000"/>
                <a:cs typeface="Times New Roman" panose="02020603050405020304" pitchFamily="18" charset="0"/>
              </a:rPr>
              <a:t>разделение зон ответственности по направлениям работы</a:t>
            </a:r>
          </a:p>
        </p:txBody>
      </p:sp>
      <p:grpSp>
        <p:nvGrpSpPr>
          <p:cNvPr id="35" name="object 2">
            <a:extLst>
              <a:ext uri="{FF2B5EF4-FFF2-40B4-BE49-F238E27FC236}">
                <a16:creationId xmlns="" xmlns:a16="http://schemas.microsoft.com/office/drawing/2014/main" id="{59A3FC2B-377D-4969-AA5B-BE612D7E1E61}"/>
              </a:ext>
            </a:extLst>
          </p:cNvPr>
          <p:cNvGrpSpPr/>
          <p:nvPr/>
        </p:nvGrpSpPr>
        <p:grpSpPr>
          <a:xfrm>
            <a:off x="8397122" y="1157268"/>
            <a:ext cx="2695879" cy="2748359"/>
            <a:chOff x="948776" y="2850532"/>
            <a:chExt cx="7210425" cy="7530465"/>
          </a:xfrm>
        </p:grpSpPr>
        <p:sp>
          <p:nvSpPr>
            <p:cNvPr id="36" name="object 3">
              <a:extLst>
                <a:ext uri="{FF2B5EF4-FFF2-40B4-BE49-F238E27FC236}">
                  <a16:creationId xmlns="" xmlns:a16="http://schemas.microsoft.com/office/drawing/2014/main" id="{7067CA61-496D-4941-A0D8-E7A5F54459A6}"/>
                </a:ext>
              </a:extLst>
            </p:cNvPr>
            <p:cNvSpPr/>
            <p:nvPr/>
          </p:nvSpPr>
          <p:spPr>
            <a:xfrm>
              <a:off x="3345018" y="2850532"/>
              <a:ext cx="4813935" cy="3769360"/>
            </a:xfrm>
            <a:custGeom>
              <a:avLst/>
              <a:gdLst/>
              <a:ahLst/>
              <a:cxnLst/>
              <a:rect l="l" t="t" r="r" b="b"/>
              <a:pathLst>
                <a:path w="4813934" h="3769359">
                  <a:moveTo>
                    <a:pt x="2406832" y="0"/>
                  </a:moveTo>
                  <a:lnTo>
                    <a:pt x="0" y="3768978"/>
                  </a:lnTo>
                  <a:lnTo>
                    <a:pt x="4813664" y="3768978"/>
                  </a:lnTo>
                  <a:lnTo>
                    <a:pt x="2406832" y="0"/>
                  </a:lnTo>
                  <a:close/>
                </a:path>
              </a:pathLst>
            </a:custGeom>
            <a:solidFill>
              <a:srgbClr val="2C52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4">
              <a:extLst>
                <a:ext uri="{FF2B5EF4-FFF2-40B4-BE49-F238E27FC236}">
                  <a16:creationId xmlns="" xmlns:a16="http://schemas.microsoft.com/office/drawing/2014/main" id="{E197FA17-33D1-4502-9092-969035F4F043}"/>
                </a:ext>
              </a:extLst>
            </p:cNvPr>
            <p:cNvSpPr/>
            <p:nvPr/>
          </p:nvSpPr>
          <p:spPr>
            <a:xfrm>
              <a:off x="948776" y="6611443"/>
              <a:ext cx="4801870" cy="3769360"/>
            </a:xfrm>
            <a:custGeom>
              <a:avLst/>
              <a:gdLst/>
              <a:ahLst/>
              <a:cxnLst/>
              <a:rect l="l" t="t" r="r" b="b"/>
              <a:pathLst>
                <a:path w="4801870" h="3769359">
                  <a:moveTo>
                    <a:pt x="2400801" y="0"/>
                  </a:moveTo>
                  <a:lnTo>
                    <a:pt x="0" y="3768980"/>
                  </a:lnTo>
                  <a:lnTo>
                    <a:pt x="4801603" y="3768980"/>
                  </a:lnTo>
                  <a:lnTo>
                    <a:pt x="2400801" y="0"/>
                  </a:lnTo>
                  <a:close/>
                </a:path>
              </a:pathLst>
            </a:custGeom>
            <a:solidFill>
              <a:srgbClr val="2C529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5">
            <a:extLst>
              <a:ext uri="{FF2B5EF4-FFF2-40B4-BE49-F238E27FC236}">
                <a16:creationId xmlns="" xmlns:a16="http://schemas.microsoft.com/office/drawing/2014/main" id="{2DBA3271-26FB-443B-94F5-D7615A7B2DC6}"/>
              </a:ext>
            </a:extLst>
          </p:cNvPr>
          <p:cNvSpPr txBox="1"/>
          <p:nvPr/>
        </p:nvSpPr>
        <p:spPr>
          <a:xfrm>
            <a:off x="8752073" y="3316516"/>
            <a:ext cx="1048517" cy="153246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>
            <a:defPPr>
              <a:defRPr lang="ru-RU"/>
            </a:defPPr>
            <a:lvl1pPr marL="12700">
              <a:lnSpc>
                <a:spcPct val="100000"/>
              </a:lnSpc>
              <a:spcBef>
                <a:spcPts val="114"/>
              </a:spcBef>
              <a:defRPr sz="900" b="1" spc="-10">
                <a:solidFill>
                  <a:srgbClr val="FFFFFF"/>
                </a:solidFill>
                <a:latin typeface="Gilroy Black" panose="00000A00000000000000" pitchFamily="2" charset="-52"/>
                <a:cs typeface="Calibri"/>
              </a:defRPr>
            </a:lvl1pPr>
          </a:lstStyle>
          <a:p>
            <a:pPr algn="ctr"/>
            <a:r>
              <a:rPr lang="ru-RU" dirty="0"/>
              <a:t>Министерство</a:t>
            </a:r>
          </a:p>
        </p:txBody>
      </p:sp>
      <p:grpSp>
        <p:nvGrpSpPr>
          <p:cNvPr id="39" name="object 6">
            <a:extLst>
              <a:ext uri="{FF2B5EF4-FFF2-40B4-BE49-F238E27FC236}">
                <a16:creationId xmlns="" xmlns:a16="http://schemas.microsoft.com/office/drawing/2014/main" id="{52F6D522-F2BB-4F6F-8438-E3C81F47C5CB}"/>
              </a:ext>
            </a:extLst>
          </p:cNvPr>
          <p:cNvGrpSpPr/>
          <p:nvPr/>
        </p:nvGrpSpPr>
        <p:grpSpPr>
          <a:xfrm>
            <a:off x="9290471" y="2528977"/>
            <a:ext cx="2695051" cy="1378894"/>
            <a:chOff x="3357380" y="6607147"/>
            <a:chExt cx="7169784" cy="3781425"/>
          </a:xfrm>
        </p:grpSpPr>
        <p:sp>
          <p:nvSpPr>
            <p:cNvPr id="40" name="object 7">
              <a:extLst>
                <a:ext uri="{FF2B5EF4-FFF2-40B4-BE49-F238E27FC236}">
                  <a16:creationId xmlns="" xmlns:a16="http://schemas.microsoft.com/office/drawing/2014/main" id="{E268ED41-12FE-422F-A2DA-620ABDDFCC49}"/>
                </a:ext>
              </a:extLst>
            </p:cNvPr>
            <p:cNvSpPr/>
            <p:nvPr/>
          </p:nvSpPr>
          <p:spPr>
            <a:xfrm>
              <a:off x="3357380" y="6619510"/>
              <a:ext cx="4813935" cy="3769360"/>
            </a:xfrm>
            <a:custGeom>
              <a:avLst/>
              <a:gdLst/>
              <a:ahLst/>
              <a:cxnLst/>
              <a:rect l="l" t="t" r="r" b="b"/>
              <a:pathLst>
                <a:path w="4813934" h="3769359">
                  <a:moveTo>
                    <a:pt x="4813663" y="0"/>
                  </a:moveTo>
                  <a:lnTo>
                    <a:pt x="0" y="0"/>
                  </a:lnTo>
                  <a:lnTo>
                    <a:pt x="2406832" y="3768977"/>
                  </a:lnTo>
                  <a:lnTo>
                    <a:pt x="4813663" y="0"/>
                  </a:lnTo>
                  <a:close/>
                </a:path>
              </a:pathLst>
            </a:custGeom>
            <a:solidFill>
              <a:srgbClr val="B4C7E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8">
              <a:extLst>
                <a:ext uri="{FF2B5EF4-FFF2-40B4-BE49-F238E27FC236}">
                  <a16:creationId xmlns="" xmlns:a16="http://schemas.microsoft.com/office/drawing/2014/main" id="{D8AF469D-54E7-44ED-A35E-2ADDFF19231F}"/>
                </a:ext>
              </a:extLst>
            </p:cNvPr>
            <p:cNvSpPr/>
            <p:nvPr/>
          </p:nvSpPr>
          <p:spPr>
            <a:xfrm>
              <a:off x="5776122" y="6607147"/>
              <a:ext cx="4751070" cy="3769360"/>
            </a:xfrm>
            <a:custGeom>
              <a:avLst/>
              <a:gdLst/>
              <a:ahLst/>
              <a:cxnLst/>
              <a:rect l="l" t="t" r="r" b="b"/>
              <a:pathLst>
                <a:path w="4751070" h="3769359">
                  <a:moveTo>
                    <a:pt x="2375286" y="0"/>
                  </a:moveTo>
                  <a:lnTo>
                    <a:pt x="0" y="3768980"/>
                  </a:lnTo>
                  <a:lnTo>
                    <a:pt x="4750572" y="3768980"/>
                  </a:lnTo>
                  <a:lnTo>
                    <a:pt x="2375286" y="0"/>
                  </a:lnTo>
                  <a:close/>
                </a:path>
              </a:pathLst>
            </a:custGeom>
            <a:solidFill>
              <a:srgbClr val="2C5294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42" name="object 9">
            <a:extLst>
              <a:ext uri="{FF2B5EF4-FFF2-40B4-BE49-F238E27FC236}">
                <a16:creationId xmlns="" xmlns:a16="http://schemas.microsoft.com/office/drawing/2014/main" id="{F7FFC066-5FA1-4727-ABD0-A11457FA75EF}"/>
              </a:ext>
            </a:extLst>
          </p:cNvPr>
          <p:cNvSpPr txBox="1"/>
          <p:nvPr/>
        </p:nvSpPr>
        <p:spPr>
          <a:xfrm>
            <a:off x="10606677" y="3300229"/>
            <a:ext cx="958294" cy="291746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>
            <a:defPPr>
              <a:defRPr lang="ru-RU"/>
            </a:defPPr>
            <a:lvl1pPr marL="12700" algn="ctr">
              <a:lnSpc>
                <a:spcPct val="100000"/>
              </a:lnSpc>
              <a:spcBef>
                <a:spcPts val="114"/>
              </a:spcBef>
              <a:defRPr sz="900" b="1" spc="-10">
                <a:solidFill>
                  <a:srgbClr val="FFFFFF"/>
                </a:solidFill>
                <a:latin typeface="Gilroy Black" panose="00000A00000000000000" pitchFamily="2" charset="-52"/>
                <a:cs typeface="Calibri"/>
              </a:defRPr>
            </a:lvl1pPr>
          </a:lstStyle>
          <a:p>
            <a:r>
              <a:rPr lang="ru-RU" dirty="0" smtClean="0"/>
              <a:t>Муниципалитет - наставник</a:t>
            </a:r>
            <a:endParaRPr dirty="0"/>
          </a:p>
        </p:txBody>
      </p:sp>
      <p:sp>
        <p:nvSpPr>
          <p:cNvPr id="43" name="object 14">
            <a:extLst>
              <a:ext uri="{FF2B5EF4-FFF2-40B4-BE49-F238E27FC236}">
                <a16:creationId xmlns="" xmlns:a16="http://schemas.microsoft.com/office/drawing/2014/main" id="{BE58EE49-C9D3-4C8A-B070-567B4FC46EF7}"/>
              </a:ext>
            </a:extLst>
          </p:cNvPr>
          <p:cNvSpPr txBox="1"/>
          <p:nvPr/>
        </p:nvSpPr>
        <p:spPr>
          <a:xfrm>
            <a:off x="9819569" y="2032248"/>
            <a:ext cx="851172" cy="153246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900" b="1" spc="-10" dirty="0">
                <a:solidFill>
                  <a:srgbClr val="FFFFFF"/>
                </a:solidFill>
                <a:latin typeface="Gilroy Black" panose="00000A00000000000000" pitchFamily="2" charset="-52"/>
                <a:cs typeface="Calibri"/>
              </a:rPr>
              <a:t>Работодатель</a:t>
            </a:r>
            <a:endParaRPr sz="900" dirty="0">
              <a:latin typeface="Gilroy Black" panose="00000A00000000000000" pitchFamily="2" charset="-52"/>
              <a:cs typeface="Calibri"/>
            </a:endParaRPr>
          </a:p>
        </p:txBody>
      </p:sp>
      <p:sp>
        <p:nvSpPr>
          <p:cNvPr id="44" name="object 15">
            <a:extLst>
              <a:ext uri="{FF2B5EF4-FFF2-40B4-BE49-F238E27FC236}">
                <a16:creationId xmlns="" xmlns:a16="http://schemas.microsoft.com/office/drawing/2014/main" id="{7C186CED-38FB-40C7-B6BA-6FF78F110F8A}"/>
              </a:ext>
            </a:extLst>
          </p:cNvPr>
          <p:cNvSpPr txBox="1"/>
          <p:nvPr/>
        </p:nvSpPr>
        <p:spPr>
          <a:xfrm>
            <a:off x="9846749" y="2894179"/>
            <a:ext cx="691451" cy="153246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>
            <a:defPPr>
              <a:defRPr lang="ru-RU"/>
            </a:defPPr>
            <a:lvl1pPr marL="12700" algn="ctr">
              <a:lnSpc>
                <a:spcPct val="100000"/>
              </a:lnSpc>
              <a:spcBef>
                <a:spcPts val="114"/>
              </a:spcBef>
              <a:defRPr sz="900" b="1" spc="-10">
                <a:solidFill>
                  <a:srgbClr val="FFFFFF"/>
                </a:solidFill>
                <a:latin typeface="Gilroy Black" panose="00000A00000000000000" pitchFamily="2" charset="-52"/>
                <a:cs typeface="Calibri"/>
              </a:defRPr>
            </a:lvl1pPr>
          </a:lstStyle>
          <a:p>
            <a:r>
              <a:rPr lang="ru-RU" dirty="0" smtClean="0">
                <a:solidFill>
                  <a:srgbClr val="2C5294"/>
                </a:solidFill>
              </a:rPr>
              <a:t>Молодежь</a:t>
            </a:r>
            <a:endParaRPr dirty="0">
              <a:solidFill>
                <a:srgbClr val="2C5294"/>
              </a:solidFill>
            </a:endParaRPr>
          </a:p>
        </p:txBody>
      </p:sp>
      <p:sp>
        <p:nvSpPr>
          <p:cNvPr id="47" name="CustomShape 2"/>
          <p:cNvSpPr/>
          <p:nvPr/>
        </p:nvSpPr>
        <p:spPr>
          <a:xfrm>
            <a:off x="0" y="0"/>
            <a:ext cx="12191760" cy="918360"/>
          </a:xfrm>
          <a:prstGeom prst="rect">
            <a:avLst/>
          </a:prstGeom>
          <a:solidFill>
            <a:srgbClr val="2C52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8" name="TextShape 3"/>
          <p:cNvSpPr txBox="1"/>
          <p:nvPr/>
        </p:nvSpPr>
        <p:spPr>
          <a:xfrm>
            <a:off x="257654" y="-228264"/>
            <a:ext cx="8268858" cy="132516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 lvl="0"/>
            <a:r>
              <a:rPr lang="ru-RU" sz="2400" dirty="0">
                <a:solidFill>
                  <a:schemeClr val="bg1"/>
                </a:solidFill>
                <a:latin typeface="Gilroy Black" panose="00000A00000000000000"/>
                <a:cs typeface="Times New Roman" panose="02020603050405020304" pitchFamily="18" charset="0"/>
              </a:rPr>
              <a:t>Принципы работы </a:t>
            </a:r>
            <a:r>
              <a:rPr lang="ru-RU" sz="2400" dirty="0" smtClean="0">
                <a:solidFill>
                  <a:schemeClr val="bg1"/>
                </a:solidFill>
                <a:latin typeface="Gilroy Black" panose="00000A00000000000000"/>
                <a:cs typeface="Times New Roman" panose="02020603050405020304" pitchFamily="18" charset="0"/>
              </a:rPr>
              <a:t>Регионального </a:t>
            </a:r>
            <a:r>
              <a:rPr lang="ru-RU" sz="2400" dirty="0">
                <a:solidFill>
                  <a:schemeClr val="bg1"/>
                </a:solidFill>
                <a:latin typeface="Gilroy Black" panose="00000A00000000000000"/>
                <a:cs typeface="Times New Roman" panose="02020603050405020304" pitchFamily="18" charset="0"/>
              </a:rPr>
              <a:t>центра развития компетенций Иркутской области</a:t>
            </a:r>
          </a:p>
        </p:txBody>
      </p:sp>
      <p:pic>
        <p:nvPicPr>
          <p:cNvPr id="49" name="Рисунок 11" descr="Изображение выглядит как текст&#10;&#10;Автоматически созданное описание"/>
          <p:cNvPicPr/>
          <p:nvPr/>
        </p:nvPicPr>
        <p:blipFill>
          <a:blip r:embed="rId5"/>
          <a:stretch/>
        </p:blipFill>
        <p:spPr>
          <a:xfrm>
            <a:off x="8764200" y="0"/>
            <a:ext cx="3544560" cy="910800"/>
          </a:xfrm>
          <a:prstGeom prst="rect">
            <a:avLst/>
          </a:prstGeom>
          <a:ln>
            <a:noFill/>
          </a:ln>
        </p:spPr>
      </p:pic>
      <p:pic>
        <p:nvPicPr>
          <p:cNvPr id="50" name="Рисунок 4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21"/>
          <a:stretch/>
        </p:blipFill>
        <p:spPr>
          <a:xfrm>
            <a:off x="9300304" y="4231430"/>
            <a:ext cx="2891695" cy="2158154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530" y="4227890"/>
            <a:ext cx="3250619" cy="2167080"/>
          </a:xfrm>
          <a:prstGeom prst="rect">
            <a:avLst/>
          </a:prstGeom>
        </p:spPr>
      </p:pic>
      <p:sp>
        <p:nvSpPr>
          <p:cNvPr id="53" name="TextShape 4"/>
          <p:cNvSpPr txBox="1"/>
          <p:nvPr/>
        </p:nvSpPr>
        <p:spPr>
          <a:xfrm>
            <a:off x="8762880" y="6508920"/>
            <a:ext cx="2742840" cy="36468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r>
              <a:rPr lang="ru-RU" sz="1200" spc="-1" dirty="0">
                <a:solidFill>
                  <a:srgbClr val="8B8B8B"/>
                </a:solidFill>
                <a:latin typeface="Organetto-RegularUltraCnd" pitchFamily="2" charset="0"/>
              </a:rPr>
              <a:t>4</a:t>
            </a:r>
            <a:endParaRPr lang="ru-RU" sz="1200" b="0" strike="noStrike" spc="-1" dirty="0">
              <a:latin typeface="Organetto-RegularUltraCnd" pitchFamily="2" charset="0"/>
            </a:endParaRPr>
          </a:p>
        </p:txBody>
      </p:sp>
      <p:pic>
        <p:nvPicPr>
          <p:cNvPr id="51" name="Рисунок 50">
            <a:extLst>
              <a:ext uri="{FF2B5EF4-FFF2-40B4-BE49-F238E27FC236}">
                <a16:creationId xmlns="" xmlns:a16="http://schemas.microsoft.com/office/drawing/2014/main" id="{26374D17-6E0F-4B37-B798-B6B8005BA1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60827" y="4241431"/>
            <a:ext cx="3462719" cy="2144093"/>
          </a:xfrm>
          <a:prstGeom prst="rect">
            <a:avLst/>
          </a:prstGeom>
        </p:spPr>
      </p:pic>
      <p:sp>
        <p:nvSpPr>
          <p:cNvPr id="30" name="Заголовок 4">
            <a:extLst>
              <a:ext uri="{FF2B5EF4-FFF2-40B4-BE49-F238E27FC236}">
                <a16:creationId xmlns="" xmlns:a16="http://schemas.microsoft.com/office/drawing/2014/main" id="{E6F680CE-7361-4E10-A65A-DCE46C147E65}"/>
              </a:ext>
            </a:extLst>
          </p:cNvPr>
          <p:cNvSpPr txBox="1">
            <a:spLocks/>
          </p:cNvSpPr>
          <p:nvPr/>
        </p:nvSpPr>
        <p:spPr>
          <a:xfrm>
            <a:off x="170324" y="3660862"/>
            <a:ext cx="7556016" cy="43378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1700" dirty="0">
              <a:solidFill>
                <a:schemeClr val="bg1"/>
              </a:solidFill>
              <a:latin typeface="Gilroy Black" panose="00000A0000000000000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94973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72E4C99-A448-4C9C-9A6D-93DB47B0C940}"/>
              </a:ext>
            </a:extLst>
          </p:cNvPr>
          <p:cNvSpPr txBox="1"/>
          <p:nvPr/>
        </p:nvSpPr>
        <p:spPr>
          <a:xfrm>
            <a:off x="4971813" y="269663"/>
            <a:ext cx="69740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000" b="1" dirty="0" smtClean="0">
                <a:solidFill>
                  <a:srgbClr val="2C5392"/>
                </a:solidFill>
                <a:latin typeface="Gilroy Black" panose="00000A00000000000000" pitchFamily="2" charset="-52"/>
              </a:rPr>
              <a:t>Обучение кадров в сфере молодежной политики</a:t>
            </a:r>
            <a:endParaRPr lang="ru-RU" sz="3000" dirty="0">
              <a:solidFill>
                <a:srgbClr val="2C5392"/>
              </a:solidFill>
              <a:latin typeface="Gilroy Black" panose="00000A00000000000000" pitchFamily="2" charset="-52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670" y="2052323"/>
            <a:ext cx="4643882" cy="309471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44369D98-0757-FE44-908F-193E1981B478}"/>
              </a:ext>
            </a:extLst>
          </p:cNvPr>
          <p:cNvSpPr txBox="1"/>
          <p:nvPr/>
        </p:nvSpPr>
        <p:spPr>
          <a:xfrm>
            <a:off x="5321252" y="1863787"/>
            <a:ext cx="654147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142F59"/>
                </a:solidFill>
                <a:latin typeface="Gilroy" panose="00000500000000000000" pitchFamily="2" charset="-52"/>
              </a:rPr>
              <a:t>Образовательные программы и мероприятия в течение года:</a:t>
            </a:r>
          </a:p>
          <a:p>
            <a:endParaRPr lang="ru-RU" sz="2000" dirty="0">
              <a:solidFill>
                <a:srgbClr val="142F59"/>
              </a:solidFill>
              <a:latin typeface="Gilroy" panose="00000500000000000000" pitchFamily="2" charset="-5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142F59"/>
                </a:solidFill>
                <a:latin typeface="Gilroy" panose="00000500000000000000" pitchFamily="2" charset="-52"/>
              </a:rPr>
              <a:t>семинары для специалистов работающих с молодежью;</a:t>
            </a:r>
            <a:endParaRPr lang="ru-RU" sz="2000" dirty="0">
              <a:solidFill>
                <a:srgbClr val="142F59"/>
              </a:solidFill>
              <a:latin typeface="Gilroy" panose="00000500000000000000" pitchFamily="2" charset="-5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142F59"/>
                </a:solidFill>
                <a:latin typeface="Gilroy" panose="00000500000000000000" pitchFamily="2" charset="-52"/>
              </a:rPr>
              <a:t>повышение квалификации в сфере профилактики деструктивных проявлений в молодежной среде;</a:t>
            </a:r>
            <a:endParaRPr lang="ru-RU" sz="2000" dirty="0">
              <a:solidFill>
                <a:srgbClr val="142F59"/>
              </a:solidFill>
              <a:latin typeface="Gilroy" panose="00000500000000000000" pitchFamily="2" charset="-5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142F59"/>
                </a:solidFill>
                <a:latin typeface="Gilroy" panose="00000500000000000000" pitchFamily="2" charset="-52"/>
              </a:rPr>
              <a:t>повышение квалификации в сфере реабилитации наркозависимых;</a:t>
            </a:r>
            <a:endParaRPr lang="ru-RU" sz="2000" dirty="0">
              <a:solidFill>
                <a:srgbClr val="142F59"/>
              </a:solidFill>
              <a:latin typeface="Gilroy" panose="00000500000000000000" pitchFamily="2" charset="-5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142F59"/>
                </a:solidFill>
                <a:latin typeface="Gilroy" panose="00000500000000000000" pitchFamily="2" charset="-52"/>
              </a:rPr>
              <a:t>у</a:t>
            </a:r>
            <a:r>
              <a:rPr lang="ru-RU" sz="2000" dirty="0" smtClean="0">
                <a:solidFill>
                  <a:srgbClr val="142F59"/>
                </a:solidFill>
                <a:latin typeface="Gilroy" panose="00000500000000000000" pitchFamily="2" charset="-52"/>
              </a:rPr>
              <a:t>частие в образовательных программах и проектах </a:t>
            </a:r>
            <a:r>
              <a:rPr lang="ru-RU" sz="2000" dirty="0" err="1" smtClean="0">
                <a:solidFill>
                  <a:srgbClr val="142F59"/>
                </a:solidFill>
                <a:latin typeface="Gilroy" panose="00000500000000000000" pitchFamily="2" charset="-52"/>
              </a:rPr>
              <a:t>Росмолодежи</a:t>
            </a:r>
            <a:r>
              <a:rPr lang="ru-RU" sz="2000" dirty="0" smtClean="0">
                <a:solidFill>
                  <a:srgbClr val="142F59"/>
                </a:solidFill>
                <a:latin typeface="Gilroy" panose="00000500000000000000" pitchFamily="2" charset="-52"/>
              </a:rPr>
              <a:t>.</a:t>
            </a:r>
            <a:endParaRPr lang="ru-RU" sz="1400" dirty="0">
              <a:latin typeface="Gilroy" panose="00000500000000000000" pitchFamily="2" charset="-52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35670" y="197963"/>
            <a:ext cx="3506771" cy="10873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CA6AAFFC-E4D8-4E2A-BE2D-E9CE202C54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499" y="311807"/>
            <a:ext cx="3344628" cy="859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449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64B68F0B-24A8-C396-A46A-99C465AA0A11}"/>
              </a:ext>
            </a:extLst>
          </p:cNvPr>
          <p:cNvSpPr txBox="1"/>
          <p:nvPr/>
        </p:nvSpPr>
        <p:spPr>
          <a:xfrm>
            <a:off x="4080932" y="364980"/>
            <a:ext cx="79555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dirty="0">
                <a:solidFill>
                  <a:srgbClr val="2C5392"/>
                </a:solidFill>
                <a:latin typeface="Gilroy Black" panose="00000A00000000000000" pitchFamily="2" charset="-52"/>
              </a:rPr>
              <a:t>ОГКУ «Молодежный кадровый центр»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4369D98-0757-FE44-908F-193E1981B478}"/>
              </a:ext>
            </a:extLst>
          </p:cNvPr>
          <p:cNvSpPr txBox="1"/>
          <p:nvPr/>
        </p:nvSpPr>
        <p:spPr>
          <a:xfrm>
            <a:off x="5292971" y="1121959"/>
            <a:ext cx="654147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142F59"/>
                </a:solidFill>
                <a:latin typeface="Gilroy" panose="00000500000000000000" pitchFamily="2" charset="-52"/>
              </a:rPr>
              <a:t>Постоянное трудоустройство:</a:t>
            </a:r>
          </a:p>
          <a:p>
            <a:endParaRPr lang="ru-RU" sz="2000" dirty="0">
              <a:solidFill>
                <a:srgbClr val="142F59"/>
              </a:solidFill>
              <a:latin typeface="Gilroy" panose="00000500000000000000" pitchFamily="2" charset="-5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142F59"/>
                </a:solidFill>
                <a:latin typeface="Gilroy" panose="00000500000000000000" pitchFamily="2" charset="-52"/>
              </a:rPr>
              <a:t>более 1000 вакансий для трудоустройства;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142F59"/>
                </a:solidFill>
                <a:latin typeface="Gilroy" panose="00000500000000000000" pitchFamily="2" charset="-52"/>
              </a:rPr>
              <a:t>свыше </a:t>
            </a:r>
            <a:r>
              <a:rPr lang="ru-RU" sz="2000" dirty="0">
                <a:solidFill>
                  <a:srgbClr val="142F59"/>
                </a:solidFill>
                <a:latin typeface="Gilroy" panose="00000500000000000000" pitchFamily="2" charset="-52"/>
              </a:rPr>
              <a:t>300 компаний-партнеров по Иркутской области;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142F59"/>
                </a:solidFill>
                <a:latin typeface="Gilroy" panose="00000500000000000000" pitchFamily="2" charset="-52"/>
              </a:rPr>
              <a:t>сопровождение </a:t>
            </a:r>
            <a:r>
              <a:rPr lang="ru-RU" sz="2000" dirty="0">
                <a:solidFill>
                  <a:srgbClr val="142F59"/>
                </a:solidFill>
                <a:latin typeface="Gilroy" panose="00000500000000000000" pitchFamily="2" charset="-52"/>
              </a:rPr>
              <a:t>в оформлении резюме;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142F59"/>
                </a:solidFill>
                <a:latin typeface="Gilroy" panose="00000500000000000000" pitchFamily="2" charset="-52"/>
              </a:rPr>
              <a:t>карьерное </a:t>
            </a:r>
            <a:r>
              <a:rPr lang="ru-RU" sz="2000" dirty="0">
                <a:solidFill>
                  <a:srgbClr val="142F59"/>
                </a:solidFill>
                <a:latin typeface="Gilroy" panose="00000500000000000000" pitchFamily="2" charset="-52"/>
              </a:rPr>
              <a:t>консультирование;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142F59"/>
                </a:solidFill>
                <a:latin typeface="Gilroy" panose="00000500000000000000" pitchFamily="2" charset="-52"/>
              </a:rPr>
              <a:t>подготовка </a:t>
            </a:r>
            <a:r>
              <a:rPr lang="ru-RU" sz="2000" dirty="0">
                <a:solidFill>
                  <a:srgbClr val="142F59"/>
                </a:solidFill>
                <a:latin typeface="Gilroy" panose="00000500000000000000" pitchFamily="2" charset="-52"/>
              </a:rPr>
              <a:t>к прохождению собеседования.</a:t>
            </a:r>
            <a:endParaRPr lang="ru-RU" sz="1400" dirty="0">
              <a:latin typeface="Gilroy" panose="00000500000000000000" pitchFamily="2" charset="-52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88" y="131221"/>
            <a:ext cx="3886742" cy="990738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="" xmlns:a16="http://schemas.microsoft.com/office/drawing/2014/main" id="{A52CB386-18DB-59B9-DAFC-E6DE18E0A1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588" y="2065764"/>
            <a:ext cx="4828491" cy="3221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4369D98-0757-FE44-908F-193E1981B478}"/>
              </a:ext>
            </a:extLst>
          </p:cNvPr>
          <p:cNvSpPr txBox="1"/>
          <p:nvPr/>
        </p:nvSpPr>
        <p:spPr>
          <a:xfrm>
            <a:off x="5292970" y="3753321"/>
            <a:ext cx="6541476" cy="276998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Gilroy" panose="00000500000000000000" pitchFamily="2" charset="-52"/>
              </a:rPr>
              <a:t>Результат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Gilroy" panose="00000500000000000000" pitchFamily="2" charset="-52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Gilroy" panose="00000500000000000000" pitchFamily="2" charset="-52"/>
              </a:rPr>
              <a:t>проведено 29 выездных </a:t>
            </a: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  <a:latin typeface="Gilroy" panose="00000500000000000000" pitchFamily="2" charset="-52"/>
              </a:rPr>
              <a:t>профориентационных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Gilroy" panose="00000500000000000000" pitchFamily="2" charset="-52"/>
              </a:rPr>
              <a:t> тренингов,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Gilroy" panose="00000500000000000000" pitchFamily="2" charset="-52"/>
              </a:rPr>
              <a:t>в рамках оказания преподавательских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Gilroy" panose="00000500000000000000" pitchFamily="2" charset="-52"/>
              </a:rPr>
              <a:t>услуг по содействию профессиональному самоопределению молодежи были проведены </a:t>
            </a:r>
            <a:r>
              <a:rPr lang="ru-RU" sz="2000" dirty="0" err="1">
                <a:solidFill>
                  <a:schemeClr val="accent1">
                    <a:lumMod val="75000"/>
                  </a:schemeClr>
                </a:solidFill>
                <a:latin typeface="Gilroy" panose="00000500000000000000" pitchFamily="2" charset="-52"/>
              </a:rPr>
              <a:t>профориентационные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Gilroy" panose="00000500000000000000" pitchFamily="2" charset="-52"/>
              </a:rPr>
              <a:t> мероприятия для 12435 человек в возрасте 14 – 35 лет в 7 муниципальных образованиях Иркутской 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Gilroy" panose="00000500000000000000" pitchFamily="2" charset="-52"/>
              </a:rPr>
              <a:t>области.</a:t>
            </a:r>
          </a:p>
        </p:txBody>
      </p:sp>
    </p:spTree>
    <p:extLst>
      <p:ext uri="{BB962C8B-B14F-4D97-AF65-F5344CB8AC3E}">
        <p14:creationId xmlns:p14="http://schemas.microsoft.com/office/powerpoint/2010/main" val="559323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3F810C20-3B16-96B8-A7B0-1F24F7CAE760}"/>
              </a:ext>
            </a:extLst>
          </p:cNvPr>
          <p:cNvSpPr txBox="1"/>
          <p:nvPr/>
        </p:nvSpPr>
        <p:spPr>
          <a:xfrm>
            <a:off x="5283201" y="1611444"/>
            <a:ext cx="5873042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142F59"/>
                </a:solidFill>
                <a:latin typeface="Gilroy" panose="00000500000000000000" pitchFamily="2" charset="-52"/>
              </a:rPr>
              <a:t>более 3500 бойцов;</a:t>
            </a:r>
          </a:p>
          <a:p>
            <a:endParaRPr lang="ru-RU" b="1" dirty="0">
              <a:solidFill>
                <a:srgbClr val="142F59"/>
              </a:solidFill>
              <a:latin typeface="Gilroy" panose="00000500000000000000" pitchFamily="2" charset="-52"/>
            </a:endParaRPr>
          </a:p>
          <a:p>
            <a:r>
              <a:rPr lang="ru-RU" b="1" dirty="0">
                <a:solidFill>
                  <a:srgbClr val="142F59"/>
                </a:solidFill>
                <a:latin typeface="Gilroy" panose="00000500000000000000" pitchFamily="2" charset="-52"/>
              </a:rPr>
              <a:t>более 60 студенческих отрядов по направлениям: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142F59"/>
                </a:solidFill>
                <a:latin typeface="Gilroy" panose="00000500000000000000" pitchFamily="2" charset="-52"/>
              </a:rPr>
              <a:t>строительное,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142F59"/>
                </a:solidFill>
                <a:latin typeface="Gilroy" panose="00000500000000000000" pitchFamily="2" charset="-52"/>
              </a:rPr>
              <a:t>педагогическое,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142F59"/>
                </a:solidFill>
                <a:latin typeface="Gilroy" panose="00000500000000000000" pitchFamily="2" charset="-52"/>
              </a:rPr>
              <a:t>медицинское,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142F59"/>
                </a:solidFill>
                <a:latin typeface="Gilroy" panose="00000500000000000000" pitchFamily="2" charset="-52"/>
              </a:rPr>
              <a:t>отряды проводников,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142F59"/>
                </a:solidFill>
                <a:latin typeface="Gilroy" panose="00000500000000000000" pitchFamily="2" charset="-52"/>
              </a:rPr>
              <a:t>сельскохозяйственное,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142F59"/>
                </a:solidFill>
                <a:latin typeface="Gilroy" panose="00000500000000000000" pitchFamily="2" charset="-52"/>
              </a:rPr>
              <a:t>сервисное,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142F59"/>
                </a:solidFill>
                <a:latin typeface="Gilroy" panose="00000500000000000000" pitchFamily="2" charset="-52"/>
              </a:rPr>
              <a:t>экологическое,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142F59"/>
                </a:solidFill>
                <a:latin typeface="Gilroy" panose="00000500000000000000" pitchFamily="2" charset="-52"/>
              </a:rPr>
              <a:t>профильные отряды </a:t>
            </a:r>
          </a:p>
          <a:p>
            <a:endParaRPr lang="ru-RU" sz="1600" dirty="0">
              <a:latin typeface="Gilroy" panose="00000500000000000000" pitchFamily="2" charset="-52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="" xmlns:a16="http://schemas.microsoft.com/office/drawing/2014/main" id="{AE8A6898-6C4B-C23C-219C-D25FD44E32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68" y="1861014"/>
            <a:ext cx="4703232" cy="3135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4B68F0B-24A8-C396-A46A-99C465AA0A11}"/>
              </a:ext>
            </a:extLst>
          </p:cNvPr>
          <p:cNvSpPr txBox="1"/>
          <p:nvPr/>
        </p:nvSpPr>
        <p:spPr>
          <a:xfrm>
            <a:off x="4080932" y="364980"/>
            <a:ext cx="79555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dirty="0">
                <a:solidFill>
                  <a:srgbClr val="2C5392"/>
                </a:solidFill>
                <a:latin typeface="Gilroy Black" panose="00000A00000000000000" pitchFamily="2" charset="-52"/>
              </a:rPr>
              <a:t>ОГКУ «Молодежный кадровый центр»</a:t>
            </a:r>
          </a:p>
          <a:p>
            <a:pPr algn="r"/>
            <a:r>
              <a:rPr lang="ru-RU" sz="2800" dirty="0">
                <a:solidFill>
                  <a:srgbClr val="2C5392"/>
                </a:solidFill>
                <a:latin typeface="Gilroy Black" panose="00000A00000000000000" pitchFamily="2" charset="-52"/>
              </a:rPr>
              <a:t>Временное трудоустройство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88" y="131221"/>
            <a:ext cx="3886742" cy="99073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4369D98-0757-FE44-908F-193E1981B478}"/>
              </a:ext>
            </a:extLst>
          </p:cNvPr>
          <p:cNvSpPr txBox="1"/>
          <p:nvPr/>
        </p:nvSpPr>
        <p:spPr>
          <a:xfrm>
            <a:off x="5283201" y="5197071"/>
            <a:ext cx="6541476" cy="9233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Gilroy" panose="00000500000000000000" pitchFamily="2" charset="-52"/>
              </a:rPr>
              <a:t>Результат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Gilroy" panose="00000500000000000000" pitchFamily="2" charset="-52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Gilroy" panose="00000500000000000000" pitchFamily="2" charset="-52"/>
              </a:rPr>
              <a:t>В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Gilroy" panose="00000500000000000000" pitchFamily="2" charset="-52"/>
              </a:rPr>
              <a:t>2022 году в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Gilroy" panose="00000500000000000000" pitchFamily="2" charset="-52"/>
              </a:rPr>
              <a:t>составе студенческих отрядов трудоустроено 1132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Gilroy" panose="00000500000000000000" pitchFamily="2" charset="-52"/>
              </a:rPr>
              <a:t>человека</a:t>
            </a:r>
            <a:endParaRPr lang="ru-RU" dirty="0">
              <a:solidFill>
                <a:schemeClr val="accent1">
                  <a:lumMod val="75000"/>
                </a:schemeClr>
              </a:solidFill>
              <a:latin typeface="Gilroy" panose="000005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27869390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Номер слайда 11">
            <a:extLst>
              <a:ext uri="{FF2B5EF4-FFF2-40B4-BE49-F238E27FC236}">
                <a16:creationId xmlns="" xmlns:a16="http://schemas.microsoft.com/office/drawing/2014/main" id="{7CE2318B-A582-4C43-9476-4A4B996D36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ED17B4-01C1-4915-AE30-8F9CD8C8354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DFB3B769-603B-4F65-8C7E-21F9F7AE092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134954">
            <a:off x="6896213" y="1985509"/>
            <a:ext cx="5726167" cy="580408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CA6AAFFC-E4D8-4E2A-BE2D-E9CE202C54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57218"/>
            <a:ext cx="3344628" cy="859674"/>
          </a:xfrm>
          <a:prstGeom prst="rect">
            <a:avLst/>
          </a:prstGeom>
        </p:spPr>
      </p:pic>
      <p:sp>
        <p:nvSpPr>
          <p:cNvPr id="35" name="Прямоугольник 34">
            <a:extLst>
              <a:ext uri="{FF2B5EF4-FFF2-40B4-BE49-F238E27FC236}">
                <a16:creationId xmlns="" xmlns:a16="http://schemas.microsoft.com/office/drawing/2014/main" id="{6C402EF7-C380-421C-9C57-478417AA9160}"/>
              </a:ext>
            </a:extLst>
          </p:cNvPr>
          <p:cNvSpPr/>
          <p:nvPr/>
        </p:nvSpPr>
        <p:spPr>
          <a:xfrm>
            <a:off x="284336" y="1103827"/>
            <a:ext cx="11572966" cy="720000"/>
          </a:xfrm>
          <a:prstGeom prst="rect">
            <a:avLst/>
          </a:prstGeom>
          <a:solidFill>
            <a:srgbClr val="2C52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Заголовок 4">
            <a:extLst>
              <a:ext uri="{FF2B5EF4-FFF2-40B4-BE49-F238E27FC236}">
                <a16:creationId xmlns="" xmlns:a16="http://schemas.microsoft.com/office/drawing/2014/main" id="{3A2B39F3-8610-432D-9739-6E741049E03A}"/>
              </a:ext>
            </a:extLst>
          </p:cNvPr>
          <p:cNvSpPr txBox="1">
            <a:spLocks/>
          </p:cNvSpPr>
          <p:nvPr/>
        </p:nvSpPr>
        <p:spPr>
          <a:xfrm>
            <a:off x="284336" y="1113939"/>
            <a:ext cx="11572966" cy="7200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 Black" panose="00000A00000000000000"/>
                <a:ea typeface="+mj-ea"/>
                <a:cs typeface="Times New Roman" panose="02020603050405020304" pitchFamily="18" charset="0"/>
              </a:rPr>
              <a:t>Комплекс мероприятий по поддержке предпринимательской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 Black" panose="00000A00000000000000"/>
                <a:ea typeface="+mj-ea"/>
                <a:cs typeface="Times New Roman" panose="02020603050405020304" pitchFamily="18" charset="0"/>
              </a:rPr>
              <a:t>инициативы и созданию условий для личностной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 Black" panose="00000A00000000000000"/>
                <a:ea typeface="+mj-ea"/>
                <a:cs typeface="Times New Roman" panose="02020603050405020304" pitchFamily="18" charset="0"/>
              </a:rPr>
              <a:t>и профессиональной самореализации молодёжи</a:t>
            </a:r>
          </a:p>
        </p:txBody>
      </p:sp>
      <p:sp>
        <p:nvSpPr>
          <p:cNvPr id="18" name="Заголовок 4">
            <a:extLst>
              <a:ext uri="{FF2B5EF4-FFF2-40B4-BE49-F238E27FC236}">
                <a16:creationId xmlns="" xmlns:a16="http://schemas.microsoft.com/office/drawing/2014/main" id="{5E9C1B5E-B549-411D-AA15-ECA625922CCD}"/>
              </a:ext>
            </a:extLst>
          </p:cNvPr>
          <p:cNvSpPr txBox="1">
            <a:spLocks/>
          </p:cNvSpPr>
          <p:nvPr/>
        </p:nvSpPr>
        <p:spPr>
          <a:xfrm>
            <a:off x="284336" y="417363"/>
            <a:ext cx="7727577" cy="48805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2C5294"/>
                </a:solidFill>
                <a:effectLst/>
                <a:uLnTx/>
                <a:uFillTx/>
                <a:latin typeface="Gilroy Black" panose="00000A00000000000000"/>
                <a:ea typeface="+mj-ea"/>
                <a:cs typeface="Times New Roman" panose="02020603050405020304" pitchFamily="18" charset="0"/>
              </a:rPr>
              <a:t>Всероссийская программа развития молодёжного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2C5294"/>
                </a:solidFill>
                <a:effectLst/>
                <a:uLnTx/>
                <a:uFillTx/>
                <a:latin typeface="Gilroy Black" panose="00000A00000000000000"/>
                <a:ea typeface="+mj-ea"/>
                <a:cs typeface="Times New Roman" panose="02020603050405020304" pitchFamily="18" charset="0"/>
              </a:rPr>
              <a:t>предпринимательства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335EBBC6-F15C-C345-4638-0167CE611C32}"/>
              </a:ext>
            </a:extLst>
          </p:cNvPr>
          <p:cNvSpPr/>
          <p:nvPr/>
        </p:nvSpPr>
        <p:spPr>
          <a:xfrm>
            <a:off x="311141" y="2181178"/>
            <a:ext cx="6549144" cy="720000"/>
          </a:xfrm>
          <a:prstGeom prst="rect">
            <a:avLst/>
          </a:prstGeom>
          <a:solidFill>
            <a:srgbClr val="2C52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 Black" panose="00000A00000000000000"/>
                <a:ea typeface="+mn-ea"/>
                <a:cs typeface="Times New Roman" panose="02020603050405020304" pitchFamily="18" charset="0"/>
              </a:rPr>
              <a:t>Задачи программы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49FF67DE-F5D9-1E49-C8F1-BD48CD92596A}"/>
              </a:ext>
            </a:extLst>
          </p:cNvPr>
          <p:cNvSpPr/>
          <p:nvPr/>
        </p:nvSpPr>
        <p:spPr>
          <a:xfrm>
            <a:off x="311141" y="3111535"/>
            <a:ext cx="6549144" cy="720000"/>
          </a:xfrm>
          <a:prstGeom prst="rect">
            <a:avLst/>
          </a:prstGeom>
          <a:solidFill>
            <a:srgbClr val="B4C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700" b="0" i="0" u="none" strike="noStrike" kern="1200" cap="none" spc="0" normalizeH="0" baseline="0" noProof="0" dirty="0">
                <a:ln>
                  <a:noFill/>
                </a:ln>
                <a:solidFill>
                  <a:srgbClr val="2C5294"/>
                </a:solidFill>
                <a:effectLst/>
                <a:uLnTx/>
                <a:uFillTx/>
                <a:latin typeface="Gilroy Black" panose="00000A00000000000000"/>
                <a:ea typeface="+mn-ea"/>
                <a:cs typeface="Times New Roman" panose="02020603050405020304" pitchFamily="18" charset="0"/>
              </a:rPr>
              <a:t>Создание и развитие устойчивого сообщества молодых предпринимателей;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798FD07D-0318-D00C-DC09-EC43CDB00AAF}"/>
              </a:ext>
            </a:extLst>
          </p:cNvPr>
          <p:cNvSpPr/>
          <p:nvPr/>
        </p:nvSpPr>
        <p:spPr>
          <a:xfrm>
            <a:off x="311141" y="4038596"/>
            <a:ext cx="6549144" cy="720000"/>
          </a:xfrm>
          <a:prstGeom prst="rect">
            <a:avLst/>
          </a:prstGeom>
          <a:solidFill>
            <a:srgbClr val="B4C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700" b="0" i="0" u="none" strike="noStrike" kern="1200" cap="none" spc="0" normalizeH="0" baseline="0" noProof="0" dirty="0">
                <a:ln>
                  <a:noFill/>
                </a:ln>
                <a:solidFill>
                  <a:srgbClr val="2C5294"/>
                </a:solidFill>
                <a:effectLst/>
                <a:uLnTx/>
                <a:uFillTx/>
                <a:latin typeface="Gilroy Black" panose="00000A00000000000000"/>
                <a:ea typeface="+mn-ea"/>
                <a:cs typeface="Times New Roman" panose="02020603050405020304" pitchFamily="18" charset="0"/>
              </a:rPr>
              <a:t>Вовлечение в предпринимательскую деятельность и поддержка предпринимательской деятельности;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D6707239-C112-8623-75F5-478EDB95860D}"/>
              </a:ext>
            </a:extLst>
          </p:cNvPr>
          <p:cNvSpPr/>
          <p:nvPr/>
        </p:nvSpPr>
        <p:spPr>
          <a:xfrm>
            <a:off x="311141" y="4965657"/>
            <a:ext cx="6549144" cy="720000"/>
          </a:xfrm>
          <a:prstGeom prst="rect">
            <a:avLst/>
          </a:prstGeom>
          <a:solidFill>
            <a:srgbClr val="B4C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700" b="0" i="0" u="none" strike="noStrike" kern="1200" cap="none" spc="0" normalizeH="0" baseline="0" noProof="0" dirty="0">
                <a:ln>
                  <a:noFill/>
                </a:ln>
                <a:solidFill>
                  <a:srgbClr val="2C5294"/>
                </a:solidFill>
                <a:effectLst/>
                <a:uLnTx/>
                <a:uFillTx/>
                <a:latin typeface="Gilroy Black" panose="00000A00000000000000"/>
                <a:ea typeface="+mn-ea"/>
                <a:cs typeface="Times New Roman" panose="02020603050405020304" pitchFamily="18" charset="0"/>
              </a:rPr>
              <a:t>Формирование представления о предпринимательстве как о перспективном и личностном направлении развития.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28E258D2-F034-463E-7F57-A94C40744C5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88" t="3036" r="1924" b="3089"/>
          <a:stretch/>
        </p:blipFill>
        <p:spPr>
          <a:xfrm>
            <a:off x="7742490" y="2551232"/>
            <a:ext cx="4033615" cy="2580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1450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31B80B6C-5A81-4D56-BB4E-A1E440818C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580254">
            <a:off x="7212113" y="1820729"/>
            <a:ext cx="5726167" cy="5804087"/>
          </a:xfrm>
          <a:prstGeom prst="rect">
            <a:avLst/>
          </a:prstGeom>
        </p:spPr>
      </p:pic>
      <p:sp>
        <p:nvSpPr>
          <p:cNvPr id="5" name="Заголовок 4">
            <a:extLst>
              <a:ext uri="{FF2B5EF4-FFF2-40B4-BE49-F238E27FC236}">
                <a16:creationId xmlns="" xmlns:a16="http://schemas.microsoft.com/office/drawing/2014/main" id="{940AF08E-8123-4BBA-B653-963DB5E7C712}"/>
              </a:ext>
            </a:extLst>
          </p:cNvPr>
          <p:cNvSpPr txBox="1">
            <a:spLocks/>
          </p:cNvSpPr>
          <p:nvPr/>
        </p:nvSpPr>
        <p:spPr>
          <a:xfrm>
            <a:off x="346956" y="196363"/>
            <a:ext cx="7727577" cy="58033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2C5294"/>
                </a:solidFill>
                <a:effectLst/>
                <a:uLnTx/>
                <a:uFillTx/>
                <a:latin typeface="Gilroy Black" panose="00000A00000000000000"/>
                <a:ea typeface="+mj-ea"/>
                <a:cs typeface="Times New Roman" panose="02020603050405020304" pitchFamily="18" charset="0"/>
              </a:rPr>
              <a:t>Всероссийская программа по развитию 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2C5294"/>
                </a:solidFill>
                <a:effectLst/>
                <a:uLnTx/>
                <a:uFillTx/>
                <a:latin typeface="Gilroy Black" panose="00000A00000000000000"/>
                <a:ea typeface="+mj-ea"/>
                <a:cs typeface="Times New Roman" panose="02020603050405020304" pitchFamily="18" charset="0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2C5294"/>
                </a:solidFill>
                <a:effectLst/>
                <a:uLnTx/>
                <a:uFillTx/>
                <a:latin typeface="Gilroy Black" panose="00000A00000000000000"/>
                <a:ea typeface="+mj-ea"/>
                <a:cs typeface="Times New Roman" panose="02020603050405020304" pitchFamily="18" charset="0"/>
              </a:rPr>
              <a:t>молодежного предпринимательства Иркутской области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10D7FA01-F5D1-4BF8-AB7D-1C678D5354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600" y="57218"/>
            <a:ext cx="3344628" cy="859674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C7C09E55-7FB4-454C-8925-3004A01FCEDB}"/>
              </a:ext>
            </a:extLst>
          </p:cNvPr>
          <p:cNvSpPr/>
          <p:nvPr/>
        </p:nvSpPr>
        <p:spPr>
          <a:xfrm>
            <a:off x="442899" y="1013774"/>
            <a:ext cx="6839643" cy="900000"/>
          </a:xfrm>
          <a:prstGeom prst="rect">
            <a:avLst/>
          </a:prstGeom>
          <a:solidFill>
            <a:srgbClr val="2C52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Заголовок 4">
            <a:extLst>
              <a:ext uri="{FF2B5EF4-FFF2-40B4-BE49-F238E27FC236}">
                <a16:creationId xmlns="" xmlns:a16="http://schemas.microsoft.com/office/drawing/2014/main" id="{DF5DF599-A610-455C-9DCE-7A16529D2B44}"/>
              </a:ext>
            </a:extLst>
          </p:cNvPr>
          <p:cNvSpPr txBox="1">
            <a:spLocks/>
          </p:cNvSpPr>
          <p:nvPr/>
        </p:nvSpPr>
        <p:spPr>
          <a:xfrm>
            <a:off x="442899" y="968205"/>
            <a:ext cx="6839643" cy="9000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 Black" panose="00000A00000000000000"/>
                <a:ea typeface="+mj-ea"/>
                <a:cs typeface="Times New Roman" panose="02020603050405020304" pitchFamily="18" charset="0"/>
              </a:rPr>
              <a:t>Цель: популяризация и вовлечение молодежи в предпринимательскую деятельность, развитие предпринимательских навыков, повышение уровня компетенций молодых предпринимателей.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55BB20D1-6454-4704-BB65-D7483149D078}"/>
              </a:ext>
            </a:extLst>
          </p:cNvPr>
          <p:cNvSpPr/>
          <p:nvPr/>
        </p:nvSpPr>
        <p:spPr>
          <a:xfrm>
            <a:off x="442900" y="3921366"/>
            <a:ext cx="6839643" cy="540000"/>
          </a:xfrm>
          <a:prstGeom prst="rect">
            <a:avLst/>
          </a:prstGeom>
          <a:solidFill>
            <a:srgbClr val="B4C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Заголовок 4">
            <a:extLst>
              <a:ext uri="{FF2B5EF4-FFF2-40B4-BE49-F238E27FC236}">
                <a16:creationId xmlns="" xmlns:a16="http://schemas.microsoft.com/office/drawing/2014/main" id="{B280F963-6ED0-41DA-A327-6B7851720A45}"/>
              </a:ext>
            </a:extLst>
          </p:cNvPr>
          <p:cNvSpPr txBox="1">
            <a:spLocks/>
          </p:cNvSpPr>
          <p:nvPr/>
        </p:nvSpPr>
        <p:spPr>
          <a:xfrm>
            <a:off x="442899" y="3919106"/>
            <a:ext cx="6839643" cy="5594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2C5294"/>
                </a:solidFill>
                <a:effectLst/>
                <a:uLnTx/>
                <a:uFillTx/>
                <a:latin typeface="Gilroy Black" panose="00000A00000000000000"/>
                <a:ea typeface="+mj-ea"/>
                <a:cs typeface="Times New Roman" panose="02020603050405020304" pitchFamily="18" charset="0"/>
              </a:rPr>
              <a:t>всероссийская акция «Бизнес не спит»;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D28E5076-FB9F-4839-B910-80AC174CF0B9}"/>
              </a:ext>
            </a:extLst>
          </p:cNvPr>
          <p:cNvSpPr/>
          <p:nvPr/>
        </p:nvSpPr>
        <p:spPr>
          <a:xfrm>
            <a:off x="442899" y="4547445"/>
            <a:ext cx="6839643" cy="540000"/>
          </a:xfrm>
          <a:prstGeom prst="rect">
            <a:avLst/>
          </a:prstGeom>
          <a:solidFill>
            <a:srgbClr val="B4C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Заголовок 4">
            <a:extLst>
              <a:ext uri="{FF2B5EF4-FFF2-40B4-BE49-F238E27FC236}">
                <a16:creationId xmlns="" xmlns:a16="http://schemas.microsoft.com/office/drawing/2014/main" id="{CD93CECF-ACE5-4C14-85D8-FBD011EEEFFC}"/>
              </a:ext>
            </a:extLst>
          </p:cNvPr>
          <p:cNvSpPr txBox="1">
            <a:spLocks/>
          </p:cNvSpPr>
          <p:nvPr/>
        </p:nvSpPr>
        <p:spPr>
          <a:xfrm>
            <a:off x="430526" y="4547445"/>
            <a:ext cx="6839643" cy="54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2C5294"/>
                </a:solidFill>
                <a:effectLst/>
                <a:uLnTx/>
                <a:uFillTx/>
                <a:latin typeface="Gilroy Black" panose="00000A00000000000000"/>
                <a:ea typeface="+mj-ea"/>
                <a:cs typeface="Times New Roman" panose="02020603050405020304" pitchFamily="18" charset="0"/>
              </a:rPr>
              <a:t>проведение образовательных сессий для молодых предпринимателей;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="" xmlns:a16="http://schemas.microsoft.com/office/drawing/2014/main" id="{FBD7D42D-0D7D-4FB5-B4D0-189CE647D42C}"/>
              </a:ext>
            </a:extLst>
          </p:cNvPr>
          <p:cNvSpPr/>
          <p:nvPr/>
        </p:nvSpPr>
        <p:spPr>
          <a:xfrm>
            <a:off x="442899" y="5182625"/>
            <a:ext cx="6839643" cy="540000"/>
          </a:xfrm>
          <a:prstGeom prst="rect">
            <a:avLst/>
          </a:prstGeom>
          <a:solidFill>
            <a:srgbClr val="B4C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Заголовок 4">
            <a:extLst>
              <a:ext uri="{FF2B5EF4-FFF2-40B4-BE49-F238E27FC236}">
                <a16:creationId xmlns="" xmlns:a16="http://schemas.microsoft.com/office/drawing/2014/main" id="{E56E11F9-13DE-41A4-9626-601C81F5C5DB}"/>
              </a:ext>
            </a:extLst>
          </p:cNvPr>
          <p:cNvSpPr txBox="1">
            <a:spLocks/>
          </p:cNvSpPr>
          <p:nvPr/>
        </p:nvSpPr>
        <p:spPr>
          <a:xfrm>
            <a:off x="442899" y="5173523"/>
            <a:ext cx="6839643" cy="549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2C5294"/>
                </a:solidFill>
                <a:effectLst/>
                <a:uLnTx/>
                <a:uFillTx/>
                <a:latin typeface="Gilroy Black" panose="00000A00000000000000"/>
                <a:ea typeface="+mj-ea"/>
                <a:cs typeface="Times New Roman" panose="02020603050405020304" pitchFamily="18" charset="0"/>
              </a:rPr>
              <a:t>направление «Предпринимательство» в рамках</a:t>
            </a:r>
            <a:b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2C5294"/>
                </a:solidFill>
                <a:effectLst/>
                <a:uLnTx/>
                <a:uFillTx/>
                <a:latin typeface="Gilroy Black" panose="00000A00000000000000"/>
                <a:ea typeface="+mj-ea"/>
                <a:cs typeface="Times New Roman" panose="02020603050405020304" pitchFamily="18" charset="0"/>
              </a:rPr>
            </a:b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2C5294"/>
                </a:solidFill>
                <a:effectLst/>
                <a:uLnTx/>
                <a:uFillTx/>
                <a:latin typeface="Gilroy Black" panose="00000A00000000000000"/>
                <a:ea typeface="+mj-ea"/>
                <a:cs typeface="Times New Roman" panose="02020603050405020304" pitchFamily="18" charset="0"/>
              </a:rPr>
              <a:t>международного молодежного форума «Байкал»;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B3A7D60E-2F40-414C-B42D-4FE00BE28BA4}"/>
              </a:ext>
            </a:extLst>
          </p:cNvPr>
          <p:cNvSpPr/>
          <p:nvPr/>
        </p:nvSpPr>
        <p:spPr>
          <a:xfrm>
            <a:off x="442900" y="5804075"/>
            <a:ext cx="6839642" cy="540000"/>
          </a:xfrm>
          <a:prstGeom prst="rect">
            <a:avLst/>
          </a:prstGeom>
          <a:solidFill>
            <a:srgbClr val="B4C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A9959657-BC37-451D-82C9-B13A60A8818D}"/>
              </a:ext>
            </a:extLst>
          </p:cNvPr>
          <p:cNvSpPr/>
          <p:nvPr/>
        </p:nvSpPr>
        <p:spPr>
          <a:xfrm>
            <a:off x="442899" y="5785342"/>
            <a:ext cx="6839643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2C5294"/>
                </a:solidFill>
                <a:effectLst/>
                <a:uLnTx/>
                <a:uFillTx/>
                <a:latin typeface="Gilroy Black" panose="00000A00000000000000"/>
                <a:ea typeface="+mn-ea"/>
                <a:cs typeface="Times New Roman" panose="02020603050405020304" pitchFamily="18" charset="0"/>
              </a:rPr>
              <a:t>«инвестиционные сессии» - создание площадки для продвижения бизнес-проектов и возможность привлечения инвестиций.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D42439BF-FD6E-42F3-A8E9-0CCCB4754AC7}"/>
              </a:ext>
            </a:extLst>
          </p:cNvPr>
          <p:cNvSpPr/>
          <p:nvPr/>
        </p:nvSpPr>
        <p:spPr>
          <a:xfrm>
            <a:off x="442900" y="2146248"/>
            <a:ext cx="6839643" cy="432000"/>
          </a:xfrm>
          <a:prstGeom prst="rect">
            <a:avLst/>
          </a:prstGeom>
          <a:solidFill>
            <a:srgbClr val="2C52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Заголовок 4">
            <a:extLst>
              <a:ext uri="{FF2B5EF4-FFF2-40B4-BE49-F238E27FC236}">
                <a16:creationId xmlns="" xmlns:a16="http://schemas.microsoft.com/office/drawing/2014/main" id="{633A10C0-95E4-4C03-B6F7-383E83B4086A}"/>
              </a:ext>
            </a:extLst>
          </p:cNvPr>
          <p:cNvSpPr txBox="1">
            <a:spLocks/>
          </p:cNvSpPr>
          <p:nvPr/>
        </p:nvSpPr>
        <p:spPr>
          <a:xfrm>
            <a:off x="442900" y="2100679"/>
            <a:ext cx="6839643" cy="432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 Black" panose="00000A00000000000000"/>
                <a:ea typeface="+mj-ea"/>
                <a:cs typeface="Times New Roman" panose="02020603050405020304" pitchFamily="18" charset="0"/>
              </a:rPr>
              <a:t>Реализация программы имеет комплексный подход: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="" xmlns:a16="http://schemas.microsoft.com/office/drawing/2014/main" id="{C7DD5CA3-3ECB-4E35-A908-598A03BE017B}"/>
              </a:ext>
            </a:extLst>
          </p:cNvPr>
          <p:cNvSpPr/>
          <p:nvPr/>
        </p:nvSpPr>
        <p:spPr>
          <a:xfrm>
            <a:off x="442900" y="2666948"/>
            <a:ext cx="6839643" cy="540000"/>
          </a:xfrm>
          <a:prstGeom prst="rect">
            <a:avLst/>
          </a:prstGeom>
          <a:solidFill>
            <a:srgbClr val="B4C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Заголовок 4">
            <a:extLst>
              <a:ext uri="{FF2B5EF4-FFF2-40B4-BE49-F238E27FC236}">
                <a16:creationId xmlns="" xmlns:a16="http://schemas.microsoft.com/office/drawing/2014/main" id="{D80836F9-4D12-4CCD-B17D-9C154F348AA1}"/>
              </a:ext>
            </a:extLst>
          </p:cNvPr>
          <p:cNvSpPr txBox="1">
            <a:spLocks/>
          </p:cNvSpPr>
          <p:nvPr/>
        </p:nvSpPr>
        <p:spPr>
          <a:xfrm>
            <a:off x="442899" y="2676381"/>
            <a:ext cx="6839643" cy="5214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2C5294"/>
                </a:solidFill>
                <a:effectLst/>
                <a:uLnTx/>
                <a:uFillTx/>
                <a:latin typeface="Gilroy Black" panose="00000A00000000000000"/>
                <a:ea typeface="+mj-ea"/>
                <a:cs typeface="Times New Roman" panose="02020603050405020304" pitchFamily="18" charset="0"/>
              </a:rPr>
              <a:t>организация регионального этапа конкурса </a:t>
            </a:r>
            <a:b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2C5294"/>
                </a:solidFill>
                <a:effectLst/>
                <a:uLnTx/>
                <a:uFillTx/>
                <a:latin typeface="Gilroy Black" panose="00000A00000000000000"/>
                <a:ea typeface="+mj-ea"/>
                <a:cs typeface="Times New Roman" panose="02020603050405020304" pitchFamily="18" charset="0"/>
              </a:rPr>
            </a:b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2C5294"/>
                </a:solidFill>
                <a:effectLst/>
                <a:uLnTx/>
                <a:uFillTx/>
                <a:latin typeface="Gilroy Black" panose="00000A00000000000000"/>
                <a:ea typeface="+mj-ea"/>
                <a:cs typeface="Times New Roman" panose="02020603050405020304" pitchFamily="18" charset="0"/>
              </a:rPr>
              <a:t>«Молодой предприниматель»;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="" xmlns:a16="http://schemas.microsoft.com/office/drawing/2014/main" id="{13B15923-EFF0-4383-BC04-1FB895252C15}"/>
              </a:ext>
            </a:extLst>
          </p:cNvPr>
          <p:cNvSpPr/>
          <p:nvPr/>
        </p:nvSpPr>
        <p:spPr>
          <a:xfrm>
            <a:off x="430527" y="3295287"/>
            <a:ext cx="6839643" cy="540000"/>
          </a:xfrm>
          <a:prstGeom prst="rect">
            <a:avLst/>
          </a:prstGeom>
          <a:solidFill>
            <a:srgbClr val="B4C7E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Заголовок 4">
            <a:extLst>
              <a:ext uri="{FF2B5EF4-FFF2-40B4-BE49-F238E27FC236}">
                <a16:creationId xmlns="" xmlns:a16="http://schemas.microsoft.com/office/drawing/2014/main" id="{B74B0CC2-A66C-4044-87D5-FAFF2DA2528A}"/>
              </a:ext>
            </a:extLst>
          </p:cNvPr>
          <p:cNvSpPr txBox="1">
            <a:spLocks/>
          </p:cNvSpPr>
          <p:nvPr/>
        </p:nvSpPr>
        <p:spPr>
          <a:xfrm>
            <a:off x="430527" y="3301001"/>
            <a:ext cx="6839643" cy="5298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2C5294"/>
                </a:solidFill>
                <a:effectLst/>
                <a:uLnTx/>
                <a:uFillTx/>
                <a:latin typeface="Gilroy Black" panose="00000A00000000000000"/>
                <a:ea typeface="+mj-ea"/>
                <a:cs typeface="Times New Roman" panose="02020603050405020304" pitchFamily="18" charset="0"/>
              </a:rPr>
              <a:t>работа Клуба молодых предпринимателей;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F79693A9-65CA-4123-A3A4-6FFB46163F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1212" y="1680003"/>
            <a:ext cx="3990260" cy="2244521"/>
          </a:xfrm>
          <a:prstGeom prst="rect">
            <a:avLst/>
          </a:prstGeom>
        </p:spPr>
      </p:pic>
      <p:sp>
        <p:nvSpPr>
          <p:cNvPr id="30" name="Прямоугольник 29">
            <a:extLst>
              <a:ext uri="{FF2B5EF4-FFF2-40B4-BE49-F238E27FC236}">
                <a16:creationId xmlns="" xmlns:a16="http://schemas.microsoft.com/office/drawing/2014/main" id="{048E5B45-1292-4757-8C39-1D6E0BF7CE96}"/>
              </a:ext>
            </a:extLst>
          </p:cNvPr>
          <p:cNvSpPr/>
          <p:nvPr/>
        </p:nvSpPr>
        <p:spPr>
          <a:xfrm>
            <a:off x="7771212" y="4213168"/>
            <a:ext cx="3990261" cy="948933"/>
          </a:xfrm>
          <a:prstGeom prst="rect">
            <a:avLst/>
          </a:prstGeom>
          <a:solidFill>
            <a:srgbClr val="2C52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Заголовок 4">
            <a:extLst>
              <a:ext uri="{FF2B5EF4-FFF2-40B4-BE49-F238E27FC236}">
                <a16:creationId xmlns="" xmlns:a16="http://schemas.microsoft.com/office/drawing/2014/main" id="{65708EC0-E4C4-4AFE-B52C-F22A50DA68DD}"/>
              </a:ext>
            </a:extLst>
          </p:cNvPr>
          <p:cNvSpPr txBox="1">
            <a:spLocks/>
          </p:cNvSpPr>
          <p:nvPr/>
        </p:nvSpPr>
        <p:spPr>
          <a:xfrm>
            <a:off x="7758838" y="4224589"/>
            <a:ext cx="3990261" cy="9489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 Black" panose="00000A00000000000000"/>
                <a:ea typeface="+mj-ea"/>
                <a:cs typeface="Times New Roman" panose="02020603050405020304" pitchFamily="18" charset="0"/>
              </a:rPr>
              <a:t>Поддержка молодых предпринимателей осуществляется при поддержке министерства экономического развития и промышленности Иркутской области и  регионального центра «Мой Бизнес».</a:t>
            </a:r>
          </a:p>
        </p:txBody>
      </p:sp>
    </p:spTree>
    <p:extLst>
      <p:ext uri="{BB962C8B-B14F-4D97-AF65-F5344CB8AC3E}">
        <p14:creationId xmlns:p14="http://schemas.microsoft.com/office/powerpoint/2010/main" val="17681198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3F810C20-3B16-96B8-A7B0-1F24F7CAE760}"/>
              </a:ext>
            </a:extLst>
          </p:cNvPr>
          <p:cNvSpPr txBox="1"/>
          <p:nvPr/>
        </p:nvSpPr>
        <p:spPr>
          <a:xfrm>
            <a:off x="5213320" y="3151072"/>
            <a:ext cx="6736356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srgbClr val="142F59"/>
                </a:solidFill>
                <a:latin typeface="Gilroy" panose="00000500000000000000" pitchFamily="2" charset="-52"/>
              </a:rPr>
              <a:t>Площадка с </a:t>
            </a:r>
            <a:r>
              <a:rPr lang="ru-RU" sz="2200" dirty="0" smtClean="0">
                <a:solidFill>
                  <a:srgbClr val="142F59"/>
                </a:solidFill>
                <a:latin typeface="Gilroy" panose="00000500000000000000" pitchFamily="2" charset="-52"/>
              </a:rPr>
              <a:t>тестированием, </a:t>
            </a:r>
            <a:r>
              <a:rPr lang="ru-RU" sz="2200" dirty="0">
                <a:solidFill>
                  <a:srgbClr val="142F59"/>
                </a:solidFill>
                <a:latin typeface="Gilroy" panose="00000500000000000000" pitchFamily="2" charset="-52"/>
              </a:rPr>
              <a:t>направленным на профориентацию молодого человека;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srgbClr val="142F59"/>
                </a:solidFill>
                <a:latin typeface="Gilroy" panose="00000500000000000000" pitchFamily="2" charset="-52"/>
              </a:rPr>
              <a:t>составление резюме с участниками;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srgbClr val="142F59"/>
                </a:solidFill>
                <a:latin typeface="Gilroy" panose="00000500000000000000" pitchFamily="2" charset="-52"/>
              </a:rPr>
              <a:t>подбор актуальных вакансий;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srgbClr val="142F59"/>
                </a:solidFill>
                <a:latin typeface="Gilroy" panose="00000500000000000000" pitchFamily="2" charset="-52"/>
              </a:rPr>
              <a:t>встреча выпускников областного конкурса «Моя карьера»;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200" dirty="0" smtClean="0">
                <a:solidFill>
                  <a:srgbClr val="142F59"/>
                </a:solidFill>
                <a:latin typeface="Gilroy" panose="00000500000000000000" pitchFamily="2" charset="-52"/>
              </a:rPr>
              <a:t>дебаты </a:t>
            </a:r>
            <a:r>
              <a:rPr lang="ru-RU" sz="2200" dirty="0">
                <a:solidFill>
                  <a:srgbClr val="142F59"/>
                </a:solidFill>
                <a:latin typeface="Gilroy" panose="00000500000000000000" pitchFamily="2" charset="-52"/>
              </a:rPr>
              <a:t>«Что лучше: вуз или работа</a:t>
            </a:r>
            <a:r>
              <a:rPr lang="ru-RU" sz="2200" dirty="0" smtClean="0">
                <a:solidFill>
                  <a:srgbClr val="142F59"/>
                </a:solidFill>
                <a:latin typeface="Gilroy" panose="00000500000000000000" pitchFamily="2" charset="-52"/>
              </a:rPr>
              <a:t>?»</a:t>
            </a:r>
            <a:endParaRPr lang="ru-RU" sz="2200" dirty="0">
              <a:solidFill>
                <a:srgbClr val="142F59"/>
              </a:solidFill>
              <a:latin typeface="Gilroy" panose="00000500000000000000" pitchFamily="2" charset="-5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4B68F0B-24A8-C396-A46A-99C465AA0A11}"/>
              </a:ext>
            </a:extLst>
          </p:cNvPr>
          <p:cNvSpPr txBox="1"/>
          <p:nvPr/>
        </p:nvSpPr>
        <p:spPr>
          <a:xfrm>
            <a:off x="4080932" y="364980"/>
            <a:ext cx="79555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800" dirty="0">
                <a:solidFill>
                  <a:srgbClr val="2C5392"/>
                </a:solidFill>
                <a:latin typeface="Gilroy Black" panose="00000A00000000000000" pitchFamily="2" charset="-52"/>
              </a:rPr>
              <a:t>Молодежный карьерный форум 2022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88" y="131221"/>
            <a:ext cx="3886742" cy="99073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EEF06296-537E-4854-857A-C7B56D38A0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588" y="3151072"/>
            <a:ext cx="4749800" cy="3166533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2967" y="131221"/>
            <a:ext cx="722421" cy="896449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C7C09E55-7FB4-454C-8925-3004A01FCEDB}"/>
              </a:ext>
            </a:extLst>
          </p:cNvPr>
          <p:cNvSpPr/>
          <p:nvPr/>
        </p:nvSpPr>
        <p:spPr>
          <a:xfrm>
            <a:off x="336329" y="1450007"/>
            <a:ext cx="11613347" cy="1253352"/>
          </a:xfrm>
          <a:prstGeom prst="rect">
            <a:avLst/>
          </a:prstGeom>
          <a:solidFill>
            <a:srgbClr val="2C52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Заголовок 4">
            <a:extLst>
              <a:ext uri="{FF2B5EF4-FFF2-40B4-BE49-F238E27FC236}">
                <a16:creationId xmlns="" xmlns:a16="http://schemas.microsoft.com/office/drawing/2014/main" id="{DF5DF599-A610-455C-9DCE-7A16529D2B44}"/>
              </a:ext>
            </a:extLst>
          </p:cNvPr>
          <p:cNvSpPr txBox="1">
            <a:spLocks/>
          </p:cNvSpPr>
          <p:nvPr/>
        </p:nvSpPr>
        <p:spPr>
          <a:xfrm>
            <a:off x="336329" y="1566886"/>
            <a:ext cx="11471031" cy="101959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roy Black" panose="00000A00000000000000"/>
                <a:ea typeface="+mj-ea"/>
                <a:cs typeface="Times New Roman" panose="02020603050405020304" pitchFamily="18" charset="0"/>
              </a:rPr>
              <a:t>Цель: </a:t>
            </a:r>
            <a:r>
              <a:rPr lang="ru-RU" sz="2000" dirty="0">
                <a:solidFill>
                  <a:prstClr val="white"/>
                </a:solidFill>
                <a:latin typeface="Gilroy Black" panose="00000A00000000000000"/>
                <a:cs typeface="Times New Roman" panose="02020603050405020304" pitchFamily="18" charset="0"/>
              </a:rPr>
              <a:t>создание условий для свободного общения между выпускниками образовательных организаций Иркутской области, молодыми специалистами и работодателями, мотивации молодежи в профессиональном самоопределении и развитии, популяризации осознанного подхода к выбору профессии и построению карьеры, помощи в </a:t>
            </a:r>
            <a:r>
              <a:rPr lang="ru-RU" sz="2000" dirty="0" smtClean="0">
                <a:solidFill>
                  <a:prstClr val="white"/>
                </a:solidFill>
                <a:latin typeface="Gilroy Black" panose="00000A00000000000000"/>
                <a:cs typeface="Times New Roman" panose="02020603050405020304" pitchFamily="18" charset="0"/>
              </a:rPr>
              <a:t>трудоустройстве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roy Black" panose="00000A0000000000000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99831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2012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07772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10059</TotalTime>
  <Words>882</Words>
  <Application>Microsoft Office PowerPoint</Application>
  <PresentationFormat>Широкоэкранный</PresentationFormat>
  <Paragraphs>228</Paragraphs>
  <Slides>18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32" baseType="lpstr">
      <vt:lpstr>Calibri</vt:lpstr>
      <vt:lpstr>Geometria</vt:lpstr>
      <vt:lpstr>Arial</vt:lpstr>
      <vt:lpstr>Times New Roman</vt:lpstr>
      <vt:lpstr>Gilroy Italic</vt:lpstr>
      <vt:lpstr>Gilroy Black</vt:lpstr>
      <vt:lpstr>Gilroy</vt:lpstr>
      <vt:lpstr>Organetto-RegularUltraCnd</vt:lpstr>
      <vt:lpstr>Gilroy Bold</vt:lpstr>
      <vt:lpstr>Gilroy Medium</vt:lpstr>
      <vt:lpstr>Calibri Light</vt:lpstr>
      <vt:lpstr>PT Sans</vt:lpstr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Alex</dc:creator>
  <cp:lastModifiedBy>Купрякова Елизавета Ильинична</cp:lastModifiedBy>
  <cp:revision>194</cp:revision>
  <cp:lastPrinted>2023-03-28T02:43:08Z</cp:lastPrinted>
  <dcterms:created xsi:type="dcterms:W3CDTF">2021-09-12T14:29:10Z</dcterms:created>
  <dcterms:modified xsi:type="dcterms:W3CDTF">2023-03-28T03:47:14Z</dcterms:modified>
</cp:coreProperties>
</file>