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348" r:id="rId3"/>
    <p:sldId id="271" r:id="rId4"/>
    <p:sldId id="343" r:id="rId5"/>
    <p:sldId id="344" r:id="rId6"/>
    <p:sldId id="345" r:id="rId7"/>
    <p:sldId id="347" r:id="rId8"/>
    <p:sldId id="346" r:id="rId9"/>
    <p:sldId id="342" r:id="rId10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89302" autoAdjust="0"/>
  </p:normalViewPr>
  <p:slideViewPr>
    <p:cSldViewPr snapToGrid="0" showGuides="1">
      <p:cViewPr varScale="1">
        <p:scale>
          <a:sx n="103" d="100"/>
          <a:sy n="103" d="100"/>
        </p:scale>
        <p:origin x="748" y="9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216E3-93EA-48DA-99F7-863175D2E987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45659" cy="495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7317"/>
            <a:ext cx="2945659" cy="495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78D894-7A3C-478D-A177-E30B5B5F9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72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4721225" y="1363663"/>
            <a:ext cx="16054388" cy="90312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6210" y="390793"/>
            <a:ext cx="5414537" cy="3376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1371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4721225" y="1363663"/>
            <a:ext cx="16054388" cy="90312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6210" y="390793"/>
            <a:ext cx="5414537" cy="3376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62112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4721225" y="1363663"/>
            <a:ext cx="16054388" cy="90312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6210" y="390793"/>
            <a:ext cx="5414537" cy="3376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8494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8D894-7A3C-478D-A177-E30B5B5F927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445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4721225" y="1363663"/>
            <a:ext cx="16054388" cy="90312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6210" y="390793"/>
            <a:ext cx="5414537" cy="3376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0114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4721225" y="1363663"/>
            <a:ext cx="16054388" cy="90312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6210" y="390793"/>
            <a:ext cx="5414537" cy="3376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0992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A209BA-47B5-4A11-9420-D5889C6B3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70028B7-065A-4793-AE80-BD0303F32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3370D70-DED0-41D2-AB8F-77ED79C96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0DD-5B47-43C3-8ABB-1825DC93D40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147CD86-C067-495C-8691-25DFC7D31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049D508-5865-45AC-BEEA-310E246A4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69AE9-74C3-42F1-98C5-F9B468C87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048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935865-8F03-46CA-9CDB-8E4DF04B2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70F78E-65C1-4B91-A1AC-359473B7B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E2D7E29-4C9F-4CF4-8FBD-47FE4A70B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0DD-5B47-43C3-8ABB-1825DC93D40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052BC65-7416-40CE-9D48-B2163124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24B12F3-60D1-4935-A255-BB49613DC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69AE9-74C3-42F1-98C5-F9B468C87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43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9B867F-13E8-4CF9-A1E1-453F9DEF9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F15387C-4EAB-4341-BB92-C5ADB5983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3118908-3486-4860-91EA-489CDC8EB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0DD-5B47-43C3-8ABB-1825DC93D40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1E62FE2-9F54-4B91-A8A3-3378A429A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B1FADCC-3A57-4630-BFCA-9D969C809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69AE9-74C3-42F1-98C5-F9B468C87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889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4656D2-31E6-466E-99CB-6DCE6E0DB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008937C-50DA-49D4-9B70-49A045D90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4F47E57-7757-43C7-945E-A1EFE7771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897F900-763F-4610-B791-F7AC33056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0DD-5B47-43C3-8ABB-1825DC93D40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78FC9AF-416E-450A-AA5A-9E88F7F39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B283712-D8FB-48C2-99DB-E108CD6A9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69AE9-74C3-42F1-98C5-F9B468C87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786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1A4555-B38B-4BBA-B0AA-D1B6A70B2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E92D557-5EEE-4969-B5CE-C08AB525B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BE07536-DC1E-49F8-A4D1-0E9A6A08D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BAF8A86-0313-499F-BE0D-2593BB9A41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A9C4591-C52C-4487-944B-08C21099FA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60436E0-8AE3-4717-8C49-CB5149F78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0DD-5B47-43C3-8ABB-1825DC93D40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4C4FDEA1-7706-49D6-9E7F-56FF0676A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4A82CA8-1A3A-4FFA-912D-129719B29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69AE9-74C3-42F1-98C5-F9B468C87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948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AC49D0-B481-43E3-AA87-92867CD2C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D68B22B3-F3AE-495D-ADB3-BB3B3404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0DD-5B47-43C3-8ABB-1825DC93D40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5969F13E-2212-45C8-9AB2-C1086A17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C165BCA-F6BE-478B-B721-B95712EED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69AE9-74C3-42F1-98C5-F9B468C87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395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F9C8DAA-8BDF-48DF-A2AB-5BE4B548D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0DD-5B47-43C3-8ABB-1825DC93D40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EF7653D-99A4-41F7-A2B9-167DBF275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C8D84C5-9733-442F-9577-24F440A4D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69AE9-74C3-42F1-98C5-F9B468C87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298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C83673-423B-43F3-A9B5-981A62D3C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7D68699-1C30-4F66-A5B5-5D9E0EF93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7A81003-A377-490D-BB41-2C3B3A2C55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FC109F4-E3D1-4AC9-9FED-0A5B6B97D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0DD-5B47-43C3-8ABB-1825DC93D40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D76C0E6-18CD-4403-BF36-DF7A6AC1D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D20B7D4-4DE5-4A6B-AC33-AD6E0F03D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69AE9-74C3-42F1-98C5-F9B468C87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785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42EB0D-3D71-4B3A-87B3-A080A20B6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ADED274-BEC6-4407-A9C7-0443D3AF60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51592DA-FE61-4F87-A9CE-749DE24076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2814BBF-8AF1-40DD-9D28-0CAEB213B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0DD-5B47-43C3-8ABB-1825DC93D40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722A15F-818B-4ADA-8EDC-6518C008D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4A94CAE-1EEC-49BE-99EC-559FC20AC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69AE9-74C3-42F1-98C5-F9B468C87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883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37E86F-5B18-4997-B8CE-D222AA0B3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71F59F6-69EA-4958-AEA3-59F690F71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107F243-5E86-434D-8789-C34484121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0DD-5B47-43C3-8ABB-1825DC93D40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D93F8F9-F833-40EF-A898-A5C2300D9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DAEAD6D-FB2E-4723-BCAB-6DCDEA840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69AE9-74C3-42F1-98C5-F9B468C87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700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3AE4E55-DDAC-49F1-A1FA-EE10531CC8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92A18F8-CE20-4A4A-8DA5-7FC8D1CAA6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DD49387-E7AD-4ECE-9C25-2109F757D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110DD-5B47-43C3-8ABB-1825DC93D40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7ECC45E-DDB5-42FD-9379-2A679FA58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AB53951-1646-4504-A9C0-197278DAA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69AE9-74C3-42F1-98C5-F9B468C87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938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4388D3-3414-4926-AA60-74CA53666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737016A-BE90-4917-8995-84EC499CEA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BF7833C-0DD2-4022-AD23-33715DA3A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110DD-5B47-43C3-8ABB-1825DC93D405}" type="datetimeFigureOut">
              <a:rPr lang="ru-RU" smtClean="0"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03FAD04-EB7C-4563-B6F6-81B0B660DA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E43B1AF-8D83-4D7F-B52D-56B9C92161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69AE9-74C3-42F1-98C5-F9B468C87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41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88268C-622C-453D-BA7D-DBE804ADA9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6124" y="1122363"/>
            <a:ext cx="9401694" cy="2387600"/>
          </a:xfrm>
        </p:spPr>
        <p:txBody>
          <a:bodyPr>
            <a:normAutofit/>
          </a:bodyPr>
          <a:lstStyle/>
          <a:p>
            <a:r>
              <a:rPr lang="ru-RU" sz="4400" dirty="0"/>
              <a:t>О комплексе мер социальной поддержки участников </a:t>
            </a:r>
            <a:r>
              <a:rPr lang="ru-RU" sz="4400" dirty="0" smtClean="0"/>
              <a:t>СВО и </a:t>
            </a:r>
            <a:r>
              <a:rPr lang="ru-RU" sz="4400" dirty="0"/>
              <a:t>членов их семей в Иркутской области</a:t>
            </a:r>
            <a:endParaRPr lang="ru-RU" sz="44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F36DE23-53BC-43AD-A53A-25EA45679D02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4359166" y="4663440"/>
            <a:ext cx="7504385" cy="2110584"/>
          </a:xfrm>
        </p:spPr>
        <p:txBody>
          <a:bodyPr>
            <a:normAutofit/>
          </a:bodyPr>
          <a:lstStyle/>
          <a:p>
            <a:endParaRPr lang="ru-RU" b="1" dirty="0" smtClean="0"/>
          </a:p>
          <a:p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</a:rPr>
              <a:t>Вобликова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Валентина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</a:rPr>
              <a:t>Феофановна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-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заместитель Председателя Правительства Иркутской области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Picture 6" descr="irkobl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67" y="254032"/>
            <a:ext cx="1391687" cy="1736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5211925" y="4966592"/>
            <a:ext cx="5457379" cy="1662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579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4673411" y="1502343"/>
            <a:ext cx="2620693" cy="947386"/>
          </a:xfrm>
          <a:prstGeom prst="roundRect">
            <a:avLst>
              <a:gd name="adj" fmla="val 4866"/>
            </a:avLst>
          </a:prstGeom>
          <a:solidFill>
            <a:schemeClr val="accent5"/>
          </a:solidFill>
          <a:ln>
            <a:noFill/>
          </a:ln>
          <a:extLst/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Депутаты Законодательного Собрания Иркутской области</a:t>
            </a:r>
            <a:endParaRPr lang="ru-RU" alt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101601" y="107327"/>
            <a:ext cx="11946466" cy="881828"/>
          </a:xfrm>
          <a:prstGeom prst="roundRect">
            <a:avLst>
              <a:gd name="adj" fmla="val 4866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Штаб Иркутской области по координации помощи семьям мобилизованных и военнослужащих, участвующих в специальной военной операции</a:t>
            </a:r>
            <a:endParaRPr lang="ru-RU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8" name="Rectangle 5"/>
          <p:cNvSpPr>
            <a:spLocks noChangeArrowheads="1"/>
          </p:cNvSpPr>
          <p:nvPr/>
        </p:nvSpPr>
        <p:spPr bwMode="auto">
          <a:xfrm>
            <a:off x="10267950" y="76201"/>
            <a:ext cx="400050" cy="404813"/>
          </a:xfrm>
          <a:prstGeom prst="roundRect">
            <a:avLst>
              <a:gd name="adj" fmla="val 486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>
              <a:solidFill>
                <a:srgbClr val="333399"/>
              </a:solidFill>
              <a:cs typeface="Arial" panose="020B0604020202020204" pitchFamily="34" charset="0"/>
            </a:endParaRPr>
          </a:p>
        </p:txBody>
      </p:sp>
      <p:sp>
        <p:nvSpPr>
          <p:cNvPr id="18442" name="Rectangle 5"/>
          <p:cNvSpPr>
            <a:spLocks noChangeArrowheads="1"/>
          </p:cNvSpPr>
          <p:nvPr/>
        </p:nvSpPr>
        <p:spPr bwMode="auto">
          <a:xfrm>
            <a:off x="2865439" y="4945063"/>
            <a:ext cx="7870825" cy="512762"/>
          </a:xfrm>
          <a:prstGeom prst="roundRect">
            <a:avLst>
              <a:gd name="adj" fmla="val 486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Aft>
                <a:spcPct val="0"/>
              </a:spcAft>
              <a:buNone/>
            </a:pPr>
            <a:endParaRPr lang="ru-RU" altLang="ru-RU" sz="14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8446" name="Rectangle 5"/>
          <p:cNvSpPr>
            <a:spLocks noChangeArrowheads="1"/>
          </p:cNvSpPr>
          <p:nvPr/>
        </p:nvSpPr>
        <p:spPr bwMode="auto">
          <a:xfrm>
            <a:off x="498383" y="1822905"/>
            <a:ext cx="2529324" cy="925476"/>
          </a:xfrm>
          <a:prstGeom prst="roundRect">
            <a:avLst>
              <a:gd name="adj" fmla="val 4866"/>
            </a:avLst>
          </a:prstGeom>
          <a:solidFill>
            <a:schemeClr val="accent5"/>
          </a:solidFill>
          <a:ln>
            <a:noFill/>
          </a:ln>
          <a:extLst/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 общественных организаций</a:t>
            </a: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flipV="1">
            <a:off x="2120046" y="1169619"/>
            <a:ext cx="7894637" cy="22225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2364838" y="6512753"/>
            <a:ext cx="7894637" cy="22225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8788950" y="4774854"/>
            <a:ext cx="2367055" cy="830997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Уполномоченный по правам ребенка в Иркутской области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3916657" y="2777533"/>
            <a:ext cx="430141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Распоряжение Губернатора Иркутской области от 3 октября 2022 года № 289-р «О создании штаба Иркутской области по координации помощи семьям мобилизованных и военнослужащих, участвующих в специальной военной операции на территориях </a:t>
            </a:r>
            <a:r>
              <a:rPr lang="ru-RU" sz="1600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Донецкой Народной Республики, Луганской Народной Республики и Украины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» </a:t>
            </a:r>
            <a:endParaRPr lang="ru-RU" sz="1600" dirty="0"/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498383" y="4674281"/>
            <a:ext cx="2529324" cy="1092037"/>
          </a:xfrm>
          <a:prstGeom prst="roundRect">
            <a:avLst>
              <a:gd name="adj" fmla="val 4866"/>
            </a:avLst>
          </a:prstGeom>
          <a:solidFill>
            <a:schemeClr val="accent5"/>
          </a:solidFill>
          <a:ln>
            <a:noFill/>
          </a:ln>
          <a:extLst/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Члены Молодежного парламента Законодательного Собрания Иркутской области</a:t>
            </a: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8788950" y="1812529"/>
            <a:ext cx="2347428" cy="935851"/>
          </a:xfrm>
          <a:prstGeom prst="roundRect">
            <a:avLst>
              <a:gd name="adj" fmla="val 4866"/>
            </a:avLst>
          </a:prstGeom>
          <a:solidFill>
            <a:schemeClr val="accent5"/>
          </a:solidFill>
          <a:ln>
            <a:noFill/>
          </a:ln>
          <a:extLst/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 органов исполнительной власти</a:t>
            </a: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498383" y="3191069"/>
            <a:ext cx="2529324" cy="1199205"/>
          </a:xfrm>
          <a:prstGeom prst="roundRect">
            <a:avLst>
              <a:gd name="adj" fmla="val 4866"/>
            </a:avLst>
          </a:prstGeom>
          <a:solidFill>
            <a:schemeClr val="accent5"/>
          </a:solidFill>
          <a:ln>
            <a:noFill/>
          </a:ln>
          <a:extLst/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НКО </a:t>
            </a:r>
            <a:r>
              <a:rPr lang="ru-RU" alt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(Российский Союз сельских женщин</a:t>
            </a:r>
            <a:r>
              <a:rPr lang="ru-RU" alt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Солдатские матери Приангарья, Комитет воинов Отечества)</a:t>
            </a:r>
            <a:endParaRPr lang="ru-RU" alt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788950" y="3287761"/>
            <a:ext cx="2347428" cy="830997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Уполномоченный по правам человека в Иркутской области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4362095" y="5220299"/>
            <a:ext cx="3243326" cy="1071276"/>
          </a:xfrm>
          <a:prstGeom prst="roundRect">
            <a:avLst>
              <a:gd name="adj" fmla="val 4866"/>
            </a:avLst>
          </a:prstGeom>
          <a:solidFill>
            <a:schemeClr val="accent5"/>
          </a:solidFill>
          <a:ln>
            <a:noFill/>
          </a:ln>
          <a:extLst/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Представитель студенческого координационного совета, член «молодежного правительства» Иркутской области </a:t>
            </a: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67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8804741" y="2492063"/>
            <a:ext cx="3094902" cy="718950"/>
          </a:xfrm>
          <a:prstGeom prst="roundRect">
            <a:avLst>
              <a:gd name="adj" fmla="val 4866"/>
            </a:avLst>
          </a:prstGeom>
          <a:solidFill>
            <a:schemeClr val="accent5"/>
          </a:solidFill>
          <a:ln>
            <a:noFill/>
          </a:ln>
          <a:extLst/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НКО (совет женщин, совет отцов и т.д.)</a:t>
            </a:r>
          </a:p>
        </p:txBody>
      </p:sp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101601" y="107327"/>
            <a:ext cx="11946466" cy="1115490"/>
          </a:xfrm>
          <a:prstGeom prst="roundRect">
            <a:avLst>
              <a:gd name="adj" fmla="val 3494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ts val="0"/>
              </a:spcBef>
              <a:spcAft>
                <a:spcPct val="0"/>
              </a:spcAft>
              <a:buNone/>
            </a:pPr>
            <a:r>
              <a:rPr lang="ru-RU" sz="2000" dirty="0">
                <a:solidFill>
                  <a:schemeClr val="bg1"/>
                </a:solidFill>
              </a:rPr>
              <a:t>На территории 42 муниципальных образований созданы штабы по координации помощи семьям мобилизованных и военнослужащих, участвующих в специальной </a:t>
            </a:r>
          </a:p>
          <a:p>
            <a:pPr algn="ctr" fontAlgn="base">
              <a:spcBef>
                <a:spcPts val="0"/>
              </a:spcBef>
              <a:spcAft>
                <a:spcPct val="0"/>
              </a:spcAft>
              <a:buNone/>
            </a:pPr>
            <a:r>
              <a:rPr lang="ru-RU" sz="2000" dirty="0">
                <a:solidFill>
                  <a:schemeClr val="bg1"/>
                </a:solidFill>
              </a:rPr>
              <a:t>военной операции</a:t>
            </a:r>
            <a:endParaRPr lang="ru-RU" altLang="ru-RU" sz="2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8438" name="Rectangle 5"/>
          <p:cNvSpPr>
            <a:spLocks noChangeArrowheads="1"/>
          </p:cNvSpPr>
          <p:nvPr/>
        </p:nvSpPr>
        <p:spPr bwMode="auto">
          <a:xfrm>
            <a:off x="10267950" y="76201"/>
            <a:ext cx="400050" cy="404813"/>
          </a:xfrm>
          <a:prstGeom prst="roundRect">
            <a:avLst>
              <a:gd name="adj" fmla="val 486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>
              <a:solidFill>
                <a:srgbClr val="333399"/>
              </a:solidFill>
              <a:cs typeface="Arial" panose="020B0604020202020204" pitchFamily="34" charset="0"/>
            </a:endParaRPr>
          </a:p>
        </p:txBody>
      </p:sp>
      <p:sp>
        <p:nvSpPr>
          <p:cNvPr id="18440" name="Rectangle 5"/>
          <p:cNvSpPr>
            <a:spLocks noChangeArrowheads="1"/>
          </p:cNvSpPr>
          <p:nvPr/>
        </p:nvSpPr>
        <p:spPr bwMode="auto">
          <a:xfrm>
            <a:off x="7164953" y="2486064"/>
            <a:ext cx="1349395" cy="724949"/>
          </a:xfrm>
          <a:prstGeom prst="roundRect">
            <a:avLst>
              <a:gd name="adj" fmla="val 4866"/>
            </a:avLst>
          </a:prstGeom>
          <a:solidFill>
            <a:schemeClr val="accent5"/>
          </a:solidFill>
          <a:ln>
            <a:noFill/>
          </a:ln>
          <a:extLst/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Депутаты Думы </a:t>
            </a:r>
            <a:endParaRPr lang="ru-RU" alt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1" name="Rectangle 5"/>
          <p:cNvSpPr>
            <a:spLocks noChangeArrowheads="1"/>
          </p:cNvSpPr>
          <p:nvPr/>
        </p:nvSpPr>
        <p:spPr bwMode="auto">
          <a:xfrm>
            <a:off x="1" y="2524873"/>
            <a:ext cx="4215054" cy="1714821"/>
          </a:xfrm>
          <a:prstGeom prst="roundRect">
            <a:avLst>
              <a:gd name="adj" fmla="val 2963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ts val="0"/>
              </a:spcBef>
              <a:spcAft>
                <a:spcPct val="0"/>
              </a:spcAft>
              <a:buNone/>
            </a:pPr>
            <a:endParaRPr lang="ru-RU" altLang="ru-RU" sz="1600" b="1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18442" name="Rectangle 5"/>
          <p:cNvSpPr>
            <a:spLocks noChangeArrowheads="1"/>
          </p:cNvSpPr>
          <p:nvPr/>
        </p:nvSpPr>
        <p:spPr bwMode="auto">
          <a:xfrm>
            <a:off x="2865439" y="4945063"/>
            <a:ext cx="7870825" cy="512762"/>
          </a:xfrm>
          <a:prstGeom prst="roundRect">
            <a:avLst>
              <a:gd name="adj" fmla="val 486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Aft>
                <a:spcPct val="0"/>
              </a:spcAft>
              <a:buNone/>
            </a:pPr>
            <a:endParaRPr lang="ru-RU" altLang="ru-RU" sz="14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8446" name="Rectangle 5"/>
          <p:cNvSpPr>
            <a:spLocks noChangeArrowheads="1"/>
          </p:cNvSpPr>
          <p:nvPr/>
        </p:nvSpPr>
        <p:spPr bwMode="auto">
          <a:xfrm>
            <a:off x="8701868" y="4596635"/>
            <a:ext cx="3243326" cy="724020"/>
          </a:xfrm>
          <a:prstGeom prst="roundRect">
            <a:avLst>
              <a:gd name="adj" fmla="val 4866"/>
            </a:avLst>
          </a:prstGeom>
          <a:solidFill>
            <a:schemeClr val="accent5"/>
          </a:solidFill>
          <a:ln>
            <a:noFill/>
          </a:ln>
          <a:extLst/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за реализацию 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Общероссийской акции #МЫВМЕСТЕ</a:t>
            </a:r>
            <a:endParaRPr lang="ru-RU" alt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0129" y="2033537"/>
            <a:ext cx="4215260" cy="120032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Социальный паспорт семьи военнослужащего</a:t>
            </a:r>
          </a:p>
          <a:p>
            <a:endParaRPr lang="ru-RU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V="1">
            <a:off x="2383343" y="5919075"/>
            <a:ext cx="7894637" cy="22225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8804741" y="3491969"/>
            <a:ext cx="3243326" cy="523220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Отдел образования, культуры, спорта, главный врач, служба ЗАГС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4764801" y="4578401"/>
            <a:ext cx="3553604" cy="742254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indent="449580" algn="ctr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Учреждения социальной защиты населения</a:t>
            </a: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61434" y="3491970"/>
            <a:ext cx="3553605" cy="738664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Руководители муниципальных комитетов имущества, жизнеобеспечения, финансов и т.д.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64801" y="2472349"/>
            <a:ext cx="1915552" cy="738664"/>
          </a:xfrm>
          <a:prstGeom prst="rect">
            <a:avLst/>
          </a:prstGeom>
          <a:solidFill>
            <a:schemeClr val="accent5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Мэр / заместитель мэра по социальным вопросам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0129" y="4368704"/>
            <a:ext cx="4215260" cy="12119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Алгоритм межведомственного взаимодействия по 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обеспечению социального сопровождения граждан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призванных на военную службу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0" name="Прямая со стрелкой 29"/>
          <p:cNvCxnSpPr/>
          <p:nvPr/>
        </p:nvCxnSpPr>
        <p:spPr>
          <a:xfrm flipV="1">
            <a:off x="2239347" y="3362876"/>
            <a:ext cx="0" cy="876819"/>
          </a:xfrm>
          <a:prstGeom prst="straightConnector1">
            <a:avLst/>
          </a:prstGeom>
          <a:ln>
            <a:solidFill>
              <a:srgbClr val="0070C0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54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101601" y="107326"/>
            <a:ext cx="11946466" cy="993151"/>
          </a:xfrm>
          <a:prstGeom prst="roundRect">
            <a:avLst>
              <a:gd name="adj" fmla="val 4866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Перечень </a:t>
            </a:r>
            <a:r>
              <a:rPr lang="ru-RU" sz="2000" b="1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мер социальной поддержки, предоставляемых на территории Иркутской области участникам СВО и членам их семей </a:t>
            </a:r>
            <a:r>
              <a:rPr lang="ru-RU" sz="2000" b="1" dirty="0">
                <a:solidFill>
                  <a:schemeClr val="bg1"/>
                </a:solidFill>
                <a:latin typeface="+mn-lt"/>
              </a:rPr>
              <a:t>Распоряжением Губернатора Иркутской области от 8 ноября 2022 года № 338-р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122767" y="1156420"/>
            <a:ext cx="11946466" cy="726946"/>
          </a:xfrm>
          <a:prstGeom prst="roundRect">
            <a:avLst>
              <a:gd name="adj" fmla="val 1302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Aft>
                <a:spcPct val="0"/>
              </a:spcAft>
              <a:buNone/>
            </a:pPr>
            <a:endParaRPr lang="ru-RU" alt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8" name="Rectangle 5"/>
          <p:cNvSpPr>
            <a:spLocks noChangeArrowheads="1"/>
          </p:cNvSpPr>
          <p:nvPr/>
        </p:nvSpPr>
        <p:spPr bwMode="auto">
          <a:xfrm>
            <a:off x="10267950" y="76201"/>
            <a:ext cx="400050" cy="404813"/>
          </a:xfrm>
          <a:prstGeom prst="roundRect">
            <a:avLst>
              <a:gd name="adj" fmla="val 486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>
              <a:solidFill>
                <a:srgbClr val="333399"/>
              </a:solidFill>
              <a:cs typeface="Arial" panose="020B0604020202020204" pitchFamily="34" charset="0"/>
            </a:endParaRPr>
          </a:p>
        </p:txBody>
      </p:sp>
      <p:sp>
        <p:nvSpPr>
          <p:cNvPr id="18442" name="Rectangle 5"/>
          <p:cNvSpPr>
            <a:spLocks noChangeArrowheads="1"/>
          </p:cNvSpPr>
          <p:nvPr/>
        </p:nvSpPr>
        <p:spPr bwMode="auto">
          <a:xfrm>
            <a:off x="2865439" y="4945063"/>
            <a:ext cx="7870825" cy="512762"/>
          </a:xfrm>
          <a:prstGeom prst="roundRect">
            <a:avLst>
              <a:gd name="adj" fmla="val 486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Aft>
                <a:spcPct val="0"/>
              </a:spcAft>
              <a:buNone/>
            </a:pPr>
            <a:endParaRPr lang="ru-RU" altLang="ru-RU" sz="14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3443" y="5633072"/>
            <a:ext cx="9820311" cy="1077218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П</a:t>
            </a:r>
            <a:r>
              <a:rPr lang="ru-RU" sz="1600" dirty="0" smtClean="0">
                <a:solidFill>
                  <a:schemeClr val="bg1"/>
                </a:solidFill>
              </a:rPr>
              <a:t>редоставление </a:t>
            </a:r>
            <a:r>
              <a:rPr lang="ru-RU" sz="1600" dirty="0">
                <a:solidFill>
                  <a:schemeClr val="bg1"/>
                </a:solidFill>
              </a:rPr>
              <a:t>ипотечного жилищного кредита на приобретение (строительство) жилья на первичном рынке жилья на территории Иркутской области с процентной ставкой, пониженной на три процентных пункта для участников СВО, имеющих статус ветеранов боевых действий (инвалидов боевых действий), и членов семей погибших (умерших) ветеранов боевых действий</a:t>
            </a:r>
            <a:r>
              <a:rPr lang="ru-RU" sz="1600" dirty="0" smtClean="0">
                <a:solidFill>
                  <a:schemeClr val="bg1"/>
                </a:solidFill>
              </a:rPr>
              <a:t>)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1155" y="3019029"/>
            <a:ext cx="9779750" cy="584775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Освобождение </a:t>
            </a:r>
            <a:r>
              <a:rPr lang="ru-RU" sz="1600" dirty="0">
                <a:solidFill>
                  <a:schemeClr val="bg1"/>
                </a:solidFill>
              </a:rPr>
              <a:t>участников СВО и членов их семей от начисления пеней в случае несвоевременного и (или) неполного внесения ими платы за жилое помещение и коммунальные услуги, взноса на капитальный ремонт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51796" y="2012785"/>
            <a:ext cx="9761787" cy="830997"/>
          </a:xfrm>
          <a:prstGeom prst="rect">
            <a:avLst/>
          </a:prstGeom>
          <a:solidFill>
            <a:schemeClr val="accent5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Бесплатное обеспечение путевками на санаторно-курортное лечение (компенсация части стоимости путевки) для участников СВО, имеющих статус </a:t>
            </a:r>
            <a:r>
              <a:rPr lang="ru-RU" sz="1600" dirty="0">
                <a:solidFill>
                  <a:schemeClr val="bg1"/>
                </a:solidFill>
              </a:rPr>
              <a:t>ветеранов боевых действий, и членов семей погибших (умерших) ветеранов боевых </a:t>
            </a:r>
            <a:r>
              <a:rPr lang="ru-RU" sz="1600" dirty="0" smtClean="0">
                <a:solidFill>
                  <a:schemeClr val="bg1"/>
                </a:solidFill>
              </a:rPr>
              <a:t>действий)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52878"/>
            <a:ext cx="121920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sz="2000" dirty="0" smtClean="0"/>
              <a:t>6 </a:t>
            </a:r>
            <a:r>
              <a:rPr lang="ru-RU" sz="2000" dirty="0"/>
              <a:t>февраля 2023 года </a:t>
            </a:r>
            <a:br>
              <a:rPr lang="ru-RU" sz="2000" dirty="0"/>
            </a:br>
            <a:r>
              <a:rPr lang="ru-RU" sz="2000" dirty="0" smtClean="0"/>
              <a:t>Перечень </a:t>
            </a:r>
            <a:r>
              <a:rPr lang="ru-RU" sz="2000" dirty="0"/>
              <a:t>дополнен следующими мерами </a:t>
            </a:r>
            <a:r>
              <a:rPr lang="ru-RU" sz="2000" dirty="0" smtClean="0"/>
              <a:t>поддержки:</a:t>
            </a:r>
            <a:endParaRPr lang="ru-RU" sz="20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51796" y="4825181"/>
            <a:ext cx="9742428" cy="584775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Е</a:t>
            </a:r>
            <a:r>
              <a:rPr lang="ru-RU" sz="1600" dirty="0" smtClean="0">
                <a:solidFill>
                  <a:schemeClr val="bg1"/>
                </a:solidFill>
              </a:rPr>
              <a:t>диновременная </a:t>
            </a:r>
            <a:r>
              <a:rPr lang="ru-RU" sz="1600" dirty="0">
                <a:solidFill>
                  <a:schemeClr val="bg1"/>
                </a:solidFill>
              </a:rPr>
              <a:t>денежная выплата в размере 10 000 рублей семьям участников СВО в связи с рождением </a:t>
            </a:r>
            <a:r>
              <a:rPr lang="ru-RU" sz="1600" dirty="0" smtClean="0">
                <a:solidFill>
                  <a:schemeClr val="bg1"/>
                </a:solidFill>
              </a:rPr>
              <a:t>ребенка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114384" y="1949154"/>
            <a:ext cx="1859902" cy="4761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Перечень содержит </a:t>
            </a:r>
            <a:r>
              <a:rPr lang="ru-RU" sz="9600" dirty="0">
                <a:solidFill>
                  <a:srgbClr val="FF0000"/>
                </a:solidFill>
              </a:rPr>
              <a:t>33</a:t>
            </a:r>
            <a:r>
              <a:rPr lang="ru-RU" sz="7200" dirty="0">
                <a:solidFill>
                  <a:srgbClr val="FF0000"/>
                </a:solidFill>
              </a:rPr>
              <a:t> </a:t>
            </a:r>
            <a:endParaRPr lang="ru-RU" sz="7200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меры </a:t>
            </a:r>
            <a:r>
              <a:rPr lang="ru-RU" sz="2400" dirty="0">
                <a:solidFill>
                  <a:schemeClr val="tx1"/>
                </a:solidFill>
              </a:rPr>
              <a:t>социальной поддержки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71155" y="3796056"/>
            <a:ext cx="9820311" cy="830997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О</a:t>
            </a:r>
            <a:r>
              <a:rPr lang="ru-RU" sz="1600" dirty="0" smtClean="0">
                <a:solidFill>
                  <a:schemeClr val="bg1"/>
                </a:solidFill>
              </a:rPr>
              <a:t>свобождение </a:t>
            </a:r>
            <a:r>
              <a:rPr lang="ru-RU" sz="1600" dirty="0">
                <a:solidFill>
                  <a:schemeClr val="bg1"/>
                </a:solidFill>
              </a:rPr>
              <a:t>от уплаты арендной платы и неприменение штрафов в связи с несоблюдением порядка и сроков внесения арендной платы по договорам аренды объектов недвижимого имущества, находящихся в государственной собственности Иркутской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56477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71521165-9766-46BD-8E62-3079B3981CD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70C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28.12.2022 года – открытие Центра сопровождения семей участников СВО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xmlns="" id="{ED94FF35-8C3D-412A-A8CA-8B06664BE7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29619"/>
            <a:ext cx="5181600" cy="3886200"/>
          </a:xfrm>
          <a:prstGeom prst="rect">
            <a:avLst/>
          </a:prstGeom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544F8DB-0587-4C11-9455-C80D5A65B13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u="sng" dirty="0">
                <a:solidFill>
                  <a:srgbClr val="FF0000"/>
                </a:solidFill>
              </a:rPr>
              <a:t>Штатная численность:</a:t>
            </a:r>
          </a:p>
          <a:p>
            <a:pPr marL="0" indent="0">
              <a:buNone/>
            </a:pPr>
            <a:r>
              <a:rPr lang="ru-RU" dirty="0"/>
              <a:t>Руководитель – 1 </a:t>
            </a:r>
            <a:r>
              <a:rPr lang="ru-RU" dirty="0" err="1"/>
              <a:t>шт.ед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Специалист по социальной работе – 3 </a:t>
            </a:r>
            <a:r>
              <a:rPr lang="ru-RU" dirty="0" err="1"/>
              <a:t>шт.ед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Психолог – 1 </a:t>
            </a:r>
            <a:r>
              <a:rPr lang="ru-RU" dirty="0" err="1"/>
              <a:t>шт.ед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Юрист – 1 </a:t>
            </a:r>
            <a:r>
              <a:rPr lang="ru-RU" dirty="0" err="1"/>
              <a:t>шт.ед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u="sng" dirty="0">
                <a:solidFill>
                  <a:srgbClr val="FF0000"/>
                </a:solidFill>
              </a:rPr>
              <a:t>Имевшийся ресурс учреждения:</a:t>
            </a:r>
          </a:p>
          <a:p>
            <a:pPr marL="0" indent="0">
              <a:buNone/>
            </a:pPr>
            <a:r>
              <a:rPr lang="ru-RU" dirty="0"/>
              <a:t>+ </a:t>
            </a:r>
            <a:r>
              <a:rPr lang="ru-RU" dirty="0" smtClean="0"/>
              <a:t>Единый контактный центр </a:t>
            </a:r>
          </a:p>
          <a:p>
            <a:pPr marL="0" indent="0">
              <a:buNone/>
            </a:pPr>
            <a:r>
              <a:rPr lang="ru-RU" dirty="0" smtClean="0"/>
              <a:t>(тел. 8-800-6-000-000)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+ отдел информационной и издательской деятельности</a:t>
            </a:r>
          </a:p>
          <a:p>
            <a:pPr marL="0" indent="0">
              <a:buNone/>
            </a:pPr>
            <a:r>
              <a:rPr lang="ru-RU" dirty="0"/>
              <a:t>+ в штате 3 психолога с подготовкой</a:t>
            </a:r>
          </a:p>
          <a:p>
            <a:pPr marL="0" indent="0">
              <a:buNone/>
            </a:pPr>
            <a:r>
              <a:rPr lang="ru-RU" dirty="0"/>
              <a:t>+ методисты и преподаватели  </a:t>
            </a:r>
          </a:p>
          <a:p>
            <a:endParaRPr lang="ru-RU" dirty="0"/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xmlns="" id="{BF39E440-4616-4ADD-8396-0A13EB7518F6}"/>
              </a:ext>
            </a:extLst>
          </p:cNvPr>
          <p:cNvCxnSpPr>
            <a:cxnSpLocks/>
          </p:cNvCxnSpPr>
          <p:nvPr/>
        </p:nvCxnSpPr>
        <p:spPr>
          <a:xfrm>
            <a:off x="6172200" y="3609975"/>
            <a:ext cx="51054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130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523AE911-4DF1-4C93-8BDA-DDAD1B72E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365126"/>
            <a:ext cx="10610850" cy="959822"/>
          </a:xfrm>
          <a:solidFill>
            <a:srgbClr val="0070C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образованиях Иркутской области открываются пункты сопровождения семей участников специальной военной операции</a:t>
            </a: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xmlns="" id="{F993B829-044E-4ACA-BB79-DD54700C2E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70" y="4688682"/>
            <a:ext cx="2619375" cy="2017350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FB1CBCB-D9F0-4344-8D1F-FACC391B2C24}"/>
              </a:ext>
            </a:extLst>
          </p:cNvPr>
          <p:cNvSpPr/>
          <p:nvPr/>
        </p:nvSpPr>
        <p:spPr>
          <a:xfrm>
            <a:off x="742950" y="2207053"/>
            <a:ext cx="10610850" cy="12283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Преимущества: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Единая методология работы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психолога и юриста специалистами Центра сопровождения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Единые информационные материалы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42950" y="1383265"/>
            <a:ext cx="10610850" cy="76547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данный момент такие пункты открыты 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образованиях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2950" y="3525123"/>
            <a:ext cx="10610850" cy="400110"/>
          </a:xfrm>
          <a:prstGeom prst="rect">
            <a:avLst/>
          </a:prstGeom>
          <a:solidFill>
            <a:schemeClr val="accent5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Объект 7">
            <a:extLst>
              <a:ext uri="{FF2B5EF4-FFF2-40B4-BE49-F238E27FC236}">
                <a16:creationId xmlns:a16="http://schemas.microsoft.com/office/drawing/2014/main" xmlns="" id="{E59F9DF0-F110-4BB5-9C3F-3948779A6D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575" y="4712941"/>
            <a:ext cx="1004057" cy="20344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AFD00149-5E2E-4900-A1E7-40746AE7EA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632" y="4708164"/>
            <a:ext cx="1000126" cy="2045859"/>
          </a:xfrm>
          <a:prstGeom prst="rect">
            <a:avLst/>
          </a:prstGeom>
        </p:spPr>
      </p:pic>
      <p:pic>
        <p:nvPicPr>
          <p:cNvPr id="15" name="Объект 4"/>
          <p:cNvPicPr>
            <a:picLocks noGrp="1" noChangeAspect="1"/>
          </p:cNvPicPr>
          <p:nvPr>
            <p:ph sz="half"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535" y="4669200"/>
            <a:ext cx="2107745" cy="2056314"/>
          </a:xfrm>
        </p:spPr>
      </p:pic>
      <p:pic>
        <p:nvPicPr>
          <p:cNvPr id="16" name="Объект 4"/>
          <p:cNvPicPr>
            <a:picLocks noGrp="1" noChangeAspect="1"/>
          </p:cNvPicPr>
          <p:nvPr>
            <p:ph sz="half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708" y="4704297"/>
            <a:ext cx="1613042" cy="2017350"/>
          </a:xfrm>
        </p:spPr>
      </p:pic>
      <p:sp>
        <p:nvSpPr>
          <p:cNvPr id="17" name="Прямоугольник 16"/>
          <p:cNvSpPr/>
          <p:nvPr/>
        </p:nvSpPr>
        <p:spPr>
          <a:xfrm>
            <a:off x="738187" y="4104856"/>
            <a:ext cx="2619375" cy="338554"/>
          </a:xfrm>
          <a:prstGeom prst="rect">
            <a:avLst/>
          </a:prstGeom>
          <a:solidFill>
            <a:schemeClr val="accent5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Куйтунский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р-н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65024" y="4047451"/>
            <a:ext cx="2619375" cy="523220"/>
          </a:xfrm>
          <a:prstGeom prst="rect">
            <a:avLst/>
          </a:prstGeom>
          <a:solidFill>
            <a:schemeClr val="accent5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Черемхово, 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Черемховский р-н,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Свирск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135322" y="4120245"/>
            <a:ext cx="2619375" cy="338554"/>
          </a:xfrm>
          <a:prstGeom prst="rect">
            <a:avLst/>
          </a:prstGeom>
          <a:solidFill>
            <a:schemeClr val="accent5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Тулун и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Тулунский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р-н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811239" y="4047452"/>
            <a:ext cx="2542562" cy="584775"/>
          </a:xfrm>
          <a:prstGeom prst="rect">
            <a:avLst/>
          </a:prstGeom>
          <a:solidFill>
            <a:schemeClr val="accent5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Усолье-Сибирское, </a:t>
            </a:r>
          </a:p>
          <a:p>
            <a:pPr algn="ctr"/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Усольский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р-н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98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122767" y="185835"/>
            <a:ext cx="11946466" cy="723010"/>
          </a:xfrm>
          <a:prstGeom prst="roundRect">
            <a:avLst>
              <a:gd name="adj" fmla="val 4866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и реабилитационной помощи</a:t>
            </a:r>
            <a:endParaRPr lang="ru-RU" alt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122766" y="1230961"/>
            <a:ext cx="5306483" cy="2098002"/>
          </a:xfrm>
          <a:prstGeom prst="roundRect">
            <a:avLst>
              <a:gd name="adj" fmla="val 1302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Aft>
                <a:spcPct val="0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ействует региональная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Иркутской области «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ветеранов боевых действий и членов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погибших (умерших) ветеранов боевых действий (далее – ветераны боевых действий)» на 2022-2024 годы, утвержденная распоряжением Правительства Иркутской области от 1 декабря 2021 года № 710-рп (далее – региональная программа)</a:t>
            </a:r>
            <a:endParaRPr lang="ru-RU" alt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8" name="Rectangle 5"/>
          <p:cNvSpPr>
            <a:spLocks noChangeArrowheads="1"/>
          </p:cNvSpPr>
          <p:nvPr/>
        </p:nvSpPr>
        <p:spPr bwMode="auto">
          <a:xfrm>
            <a:off x="10267950" y="76201"/>
            <a:ext cx="400050" cy="404813"/>
          </a:xfrm>
          <a:prstGeom prst="roundRect">
            <a:avLst>
              <a:gd name="adj" fmla="val 486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>
              <a:solidFill>
                <a:srgbClr val="333399"/>
              </a:solidFill>
              <a:cs typeface="Arial" panose="020B0604020202020204" pitchFamily="34" charset="0"/>
            </a:endParaRPr>
          </a:p>
        </p:txBody>
      </p:sp>
      <p:sp>
        <p:nvSpPr>
          <p:cNvPr id="18442" name="Rectangle 5"/>
          <p:cNvSpPr>
            <a:spLocks noChangeArrowheads="1"/>
          </p:cNvSpPr>
          <p:nvPr/>
        </p:nvSpPr>
        <p:spPr bwMode="auto">
          <a:xfrm>
            <a:off x="2865439" y="4945063"/>
            <a:ext cx="7870825" cy="512762"/>
          </a:xfrm>
          <a:prstGeom prst="roundRect">
            <a:avLst>
              <a:gd name="adj" fmla="val 486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Aft>
                <a:spcPct val="0"/>
              </a:spcAft>
              <a:buNone/>
            </a:pPr>
            <a:endParaRPr lang="ru-RU" altLang="ru-RU" sz="14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90923" y="3695063"/>
            <a:ext cx="5418492" cy="2585323"/>
          </a:xfrm>
          <a:prstGeom prst="rect">
            <a:avLst/>
          </a:prstGeom>
          <a:solidFill>
            <a:schemeClr val="accent5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ибо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бесплатных путевок на санаторно-курортное лечение в санаторно-курортных организациях, расположенных на территории Иркутской области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ибо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компенсации части стоимости путевки на санаторно-курортное лечение в санаторно-курортных организациях, расположенных на территории Российской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ru-RU" sz="2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590923" y="1265940"/>
            <a:ext cx="5418492" cy="2123658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оздоровления ветеранов заключаются контракты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АО «Клинический курорт «Ангара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бюджете Иркутской области на 2023 год на данные цели предусмотрено 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6,75 млн рублей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позволит 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оздоровить 150 чел.</a:t>
            </a:r>
          </a:p>
        </p:txBody>
      </p:sp>
      <p:sp>
        <p:nvSpPr>
          <p:cNvPr id="2" name="Стрелка вправо 1"/>
          <p:cNvSpPr/>
          <p:nvPr/>
        </p:nvSpPr>
        <p:spPr>
          <a:xfrm>
            <a:off x="5520882" y="1993829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22766" y="3609740"/>
            <a:ext cx="5306483" cy="2670646"/>
          </a:xfrm>
          <a:prstGeom prst="roundRect">
            <a:avLst>
              <a:gd name="adj" fmla="val 1302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2023 года ветераны боевых действий имеют право выбора предоставления за счет средств областного бюджета дополнительной меры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5520882" y="4602355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51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5"/>
          <p:cNvSpPr>
            <a:spLocks noChangeArrowheads="1"/>
          </p:cNvSpPr>
          <p:nvPr/>
        </p:nvSpPr>
        <p:spPr bwMode="auto">
          <a:xfrm>
            <a:off x="122767" y="185835"/>
            <a:ext cx="11946466" cy="723010"/>
          </a:xfrm>
          <a:prstGeom prst="roundRect">
            <a:avLst>
              <a:gd name="adj" fmla="val 4866"/>
            </a:avLst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направления поддержки участников СВО и их семей</a:t>
            </a:r>
            <a:endParaRPr lang="ru-RU" alt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165106" y="1011514"/>
            <a:ext cx="11946466" cy="726946"/>
          </a:xfrm>
          <a:prstGeom prst="roundRect">
            <a:avLst>
              <a:gd name="adj" fmla="val 13029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Aft>
                <a:spcPct val="0"/>
              </a:spcAft>
              <a:buNone/>
            </a:pPr>
            <a:r>
              <a:rPr lang="ru-RU" alt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Иркутской области реализуются:</a:t>
            </a:r>
            <a:endParaRPr lang="ru-RU" altLang="ru-RU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8" name="Rectangle 5"/>
          <p:cNvSpPr>
            <a:spLocks noChangeArrowheads="1"/>
          </p:cNvSpPr>
          <p:nvPr/>
        </p:nvSpPr>
        <p:spPr bwMode="auto">
          <a:xfrm>
            <a:off x="10267950" y="76201"/>
            <a:ext cx="400050" cy="404813"/>
          </a:xfrm>
          <a:prstGeom prst="roundRect">
            <a:avLst>
              <a:gd name="adj" fmla="val 486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2000" b="1">
              <a:solidFill>
                <a:srgbClr val="333399"/>
              </a:solidFill>
              <a:cs typeface="Arial" panose="020B0604020202020204" pitchFamily="34" charset="0"/>
            </a:endParaRPr>
          </a:p>
        </p:txBody>
      </p:sp>
      <p:sp>
        <p:nvSpPr>
          <p:cNvPr id="18442" name="Rectangle 5"/>
          <p:cNvSpPr>
            <a:spLocks noChangeArrowheads="1"/>
          </p:cNvSpPr>
          <p:nvPr/>
        </p:nvSpPr>
        <p:spPr bwMode="auto">
          <a:xfrm>
            <a:off x="2865439" y="4945063"/>
            <a:ext cx="7870825" cy="512762"/>
          </a:xfrm>
          <a:prstGeom prst="roundRect">
            <a:avLst>
              <a:gd name="adj" fmla="val 486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Aft>
                <a:spcPct val="0"/>
              </a:spcAft>
              <a:buNone/>
            </a:pPr>
            <a:endParaRPr lang="ru-RU" altLang="ru-RU" sz="14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5106" y="3087119"/>
            <a:ext cx="6717235" cy="1384995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Освобождение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платы, взимаемой за присмотр и уход за ребенком в дошкольных образовательных организациях, подведомственных органам местного самоуправления муниципальных образований</a:t>
            </a:r>
            <a:endParaRPr lang="ru-RU" sz="2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8866" y="1905353"/>
            <a:ext cx="6717235" cy="1061829"/>
          </a:xfrm>
          <a:prstGeom prst="rect">
            <a:avLst/>
          </a:prstGeom>
          <a:solidFill>
            <a:schemeClr val="accent5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Адресная волонтерская помощь семьям участников СВО 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реализации </a:t>
            </a:r>
            <a:r>
              <a:rPr lang="ru-RU" sz="2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общероссийской 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акции взаимопомощи #МЫВМЕСТЕ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65106" y="5426195"/>
            <a:ext cx="6744754" cy="1384995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нуждающихся членов семей мобилизованных и военнослужащих, участвующих в специальной военной операции, твердым топливом, дровяной древесиной</a:t>
            </a:r>
            <a:endParaRPr lang="ru-RU" sz="2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38974" y="1917353"/>
            <a:ext cx="5000625" cy="10498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Иркутской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работает более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770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волонтеров,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отработано –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1 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116 заявок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78866" y="4584862"/>
            <a:ext cx="6724946" cy="738664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хват семей участников СВО мероприятиями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посвященными празднованию Нового года</a:t>
            </a:r>
            <a:endParaRPr lang="ru-RU" sz="2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038975" y="3087119"/>
            <a:ext cx="5000625" cy="13849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мера поддержки установлена в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 муниципальных образованиях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Иркутской области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038974" y="4584863"/>
            <a:ext cx="5000625" cy="738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Губернаторской елке приняли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 детей 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семей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военнослужащих,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новогодними подарками обеспечено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7 913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038974" y="5426195"/>
            <a:ext cx="5000625" cy="13849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информации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поступившей из муниципальных штабов,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твердое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топливо предоставлено более 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1600 семьям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военнослужащих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90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861728" y="2743780"/>
            <a:ext cx="7406640" cy="1107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>
            <a:lvl1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ru-RU" altLang="ru-RU" sz="40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0185863" y="21227"/>
            <a:ext cx="477893" cy="234394"/>
          </a:xfrm>
          <a:prstGeom prst="roundRect">
            <a:avLst>
              <a:gd name="adj" fmla="val 486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ru-RU" altLang="ru-RU" sz="1050" b="1" dirty="0">
              <a:solidFill>
                <a:srgbClr val="333399"/>
              </a:solidFill>
              <a:cs typeface="Arial" panose="020B0604020202020204" pitchFamily="34" charset="0"/>
            </a:endParaRPr>
          </a:p>
        </p:txBody>
      </p:sp>
      <p:pic>
        <p:nvPicPr>
          <p:cNvPr id="5" name="Picture 6" descr="irkobl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48" y="255621"/>
            <a:ext cx="1391687" cy="1736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58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805</Words>
  <Application>Microsoft Office PowerPoint</Application>
  <PresentationFormat>Широкоэкранный</PresentationFormat>
  <Paragraphs>86</Paragraphs>
  <Slides>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О комплексе мер социальной поддержки участников СВО и членов их семей в Иркутской области</vt:lpstr>
      <vt:lpstr>Презентация PowerPoint</vt:lpstr>
      <vt:lpstr>Презентация PowerPoint</vt:lpstr>
      <vt:lpstr>Презентация PowerPoint</vt:lpstr>
      <vt:lpstr>28.12.2022 года – открытие Центра сопровождения семей участников СВО</vt:lpstr>
      <vt:lpstr>В муниципальных образованиях Иркутской области открываются пункты сопровождения семей участников специальной военной операции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организации работы с семьями участников специальной военной операции</dc:title>
  <dc:creator>Клецкина СА</dc:creator>
  <cp:lastModifiedBy>Фрицлер Надежда Владимировна</cp:lastModifiedBy>
  <cp:revision>46</cp:revision>
  <cp:lastPrinted>2023-02-20T01:28:03Z</cp:lastPrinted>
  <dcterms:created xsi:type="dcterms:W3CDTF">2023-02-01T23:00:27Z</dcterms:created>
  <dcterms:modified xsi:type="dcterms:W3CDTF">2023-02-20T01:43:10Z</dcterms:modified>
</cp:coreProperties>
</file>