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74" r:id="rId3"/>
    <p:sldId id="258" r:id="rId4"/>
    <p:sldId id="259" r:id="rId5"/>
    <p:sldId id="261" r:id="rId6"/>
    <p:sldId id="265" r:id="rId7"/>
    <p:sldId id="262" r:id="rId8"/>
    <p:sldId id="268" r:id="rId9"/>
    <p:sldId id="263" r:id="rId10"/>
    <p:sldId id="275" r:id="rId11"/>
    <p:sldId id="276" r:id="rId12"/>
    <p:sldId id="277" r:id="rId13"/>
    <p:sldId id="273" r:id="rId14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9DE2E5"/>
    <a:srgbClr val="C000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5C58B7-CB03-4A84-8CA2-B6E6D716F2C9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74A7B-95E1-4E8E-964C-0F10A4B94E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314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smtClean="0">
                <a:latin typeface="Arial" pitchFamily="34" charset="0"/>
              </a:rPr>
              <a:t>Шаблон сделан в компании </a:t>
            </a:r>
            <a:r>
              <a:rPr lang="en-US" smtClean="0">
                <a:latin typeface="Arial" pitchFamily="34" charset="0"/>
              </a:rPr>
              <a:t>PowerLexis</a:t>
            </a:r>
            <a:r>
              <a:rPr lang="ru-RU" smtClean="0">
                <a:latin typeface="Arial" pitchFamily="34" charset="0"/>
              </a:rPr>
              <a:t>. Зайдите на наш сайт (</a:t>
            </a:r>
            <a:r>
              <a:rPr lang="en-US" smtClean="0">
                <a:latin typeface="Arial" pitchFamily="34" charset="0"/>
              </a:rPr>
              <a:t>powerlexis.ru) </a:t>
            </a:r>
            <a:r>
              <a:rPr lang="ru-RU" smtClean="0">
                <a:latin typeface="Arial" pitchFamily="34" charset="0"/>
              </a:rPr>
              <a:t>или почитайте блог </a:t>
            </a:r>
            <a:r>
              <a:rPr lang="en-US" smtClean="0">
                <a:latin typeface="Arial" pitchFamily="34" charset="0"/>
              </a:rPr>
              <a:t>(blog.powerlexis.ru) — </a:t>
            </a:r>
            <a:r>
              <a:rPr lang="ru-RU" smtClean="0">
                <a:latin typeface="Arial" pitchFamily="34" charset="0"/>
              </a:rPr>
              <a:t>там куча интересного.</a:t>
            </a:r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A0388666-BDE7-429B-B51B-F1B9166B81B5}" type="slidenum">
              <a:rPr lang="ru-RU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3EB13F1-A70B-4718-95D8-AA73588920FA}" type="datetime1">
              <a:rPr lang="ru-RU" smtClean="0"/>
              <a:t>23.05.2017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6171ECD-E84F-47AC-814F-27F40F2444D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0F98C00-C97D-4CF6-82D6-495559C1421B}" type="datetime1">
              <a:rPr lang="ru-RU" smtClean="0"/>
              <a:t>23.05.2017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6171ECD-E84F-47AC-814F-27F40F2444D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5786633-68AD-405C-8F61-740F3279591E}" type="datetime1">
              <a:rPr lang="ru-RU" smtClean="0"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6171ECD-E84F-47AC-814F-27F40F2444D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8F1C-044C-4C2B-A996-0A5EC19DDAEF}" type="datetime1">
              <a:rPr lang="ru-RU" smtClean="0"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1ECD-E84F-47AC-814F-27F40F2444D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5EC0-24AB-4E2E-AB26-1DCC022E0EAC}" type="datetime1">
              <a:rPr lang="ru-RU" smtClean="0"/>
              <a:t>23.05.2017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1ECD-E84F-47AC-814F-27F40F2444D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B49F8EC-B210-48E8-9B71-6B55285B2D01}" type="datetime1">
              <a:rPr lang="ru-RU" smtClean="0"/>
              <a:t>23.05.2017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171ECD-E84F-47AC-814F-27F40F2444D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0A3D1-BF30-4C85-A802-1139495BB62A}" type="datetime1">
              <a:rPr lang="ru-RU" smtClean="0"/>
              <a:t>23.05.2017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1ECD-E84F-47AC-814F-27F40F2444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487B0F3-BF4F-48AD-A4DA-83226BA0B1AA}" type="datetime1">
              <a:rPr lang="ru-RU" smtClean="0"/>
              <a:t>23.05.2017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6171ECD-E84F-47AC-814F-27F40F2444DB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5578D19-E13D-4692-AD95-8A052B74766D}" type="datetime1">
              <a:rPr lang="ru-RU" smtClean="0"/>
              <a:t>23.05.2017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171ECD-E84F-47AC-814F-27F40F2444DB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E72FA-D032-4144-A13C-ED82563AE0EE}" type="datetime1">
              <a:rPr lang="ru-RU" smtClean="0"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1ECD-E84F-47AC-814F-27F40F2444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C3D11-8A8D-473D-9489-62B2F90C5274}" type="datetime1">
              <a:rPr lang="ru-RU" smtClean="0"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1ECD-E84F-47AC-814F-27F40F2444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257F9E4-C84A-429F-8AF9-D9DFCA8175A3}" type="datetime1">
              <a:rPr lang="ru-RU" smtClean="0"/>
              <a:t>23.05.2017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6171ECD-E84F-47AC-814F-27F40F2444D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0.jpeg"/><Relationship Id="rId18" Type="http://schemas.openxmlformats.org/officeDocument/2006/relationships/image" Target="../media/image23.jpeg"/><Relationship Id="rId3" Type="http://schemas.openxmlformats.org/officeDocument/2006/relationships/image" Target="../media/image2.jpeg"/><Relationship Id="rId7" Type="http://schemas.openxmlformats.org/officeDocument/2006/relationships/image" Target="../media/image16.jpeg"/><Relationship Id="rId12" Type="http://schemas.openxmlformats.org/officeDocument/2006/relationships/image" Target="../media/image12.jpeg"/><Relationship Id="rId1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11" Type="http://schemas.openxmlformats.org/officeDocument/2006/relationships/image" Target="../media/image19.jpeg"/><Relationship Id="rId5" Type="http://schemas.openxmlformats.org/officeDocument/2006/relationships/image" Target="../media/image14.jpeg"/><Relationship Id="rId15" Type="http://schemas.openxmlformats.org/officeDocument/2006/relationships/image" Target="../media/image9.jpeg"/><Relationship Id="rId10" Type="http://schemas.openxmlformats.org/officeDocument/2006/relationships/image" Target="../media/image11.jpeg"/><Relationship Id="rId19" Type="http://schemas.openxmlformats.org/officeDocument/2006/relationships/image" Target="../media/image2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268760"/>
            <a:ext cx="7851648" cy="4464496"/>
          </a:xfrm>
        </p:spPr>
        <p:txBody>
          <a:bodyPr anchor="ctr">
            <a:noAutofit/>
          </a:bodyPr>
          <a:lstStyle/>
          <a:p>
            <a:pPr algn="ctr"/>
            <a:r>
              <a:rPr lang="ru-RU" sz="2800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Реализация государственной программы Иркутской </a:t>
            </a:r>
            <a:r>
              <a:rPr lang="ru-RU" sz="2800" dirty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области  "Развитие сельского хозяйства и регулирование рынков сельскохозяйственной продукции, сырья и продовольствия" на 2014 - 2020 </a:t>
            </a:r>
            <a:r>
              <a:rPr lang="ru-RU" sz="2800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sz="2800" dirty="0">
              <a:ln>
                <a:solidFill>
                  <a:srgbClr val="C00000"/>
                </a:solidFill>
              </a:ln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5517232"/>
            <a:ext cx="7704856" cy="648072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Министерство сельского хозяйства Иркутской области</a:t>
            </a:r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71ECD-E84F-47AC-814F-27F40F2444DB}" type="slidenum">
              <a:rPr lang="ru-RU" smtClean="0"/>
              <a:t>1</a:t>
            </a:fld>
            <a:endParaRPr lang="ru-RU"/>
          </a:p>
        </p:txBody>
      </p:sp>
      <p:pic>
        <p:nvPicPr>
          <p:cNvPr id="5" name="Рисунок 6" descr="эмблема желтая.jpg"/>
          <p:cNvPicPr>
            <a:picLocks noChangeAspect="1"/>
          </p:cNvPicPr>
          <p:nvPr/>
        </p:nvPicPr>
        <p:blipFill>
          <a:blip r:embed="rId2">
            <a:lum bright="-4000" contras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275" y="116632"/>
            <a:ext cx="1643062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84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633644" y="620688"/>
            <a:ext cx="3074260" cy="2808312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>
                  <a:solidFill>
                    <a:srgbClr val="00B050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Продукция сельского хозяйства – 66,6 млрд. руб., индекс производства – 105,9%</a:t>
            </a:r>
            <a:endParaRPr lang="ru-RU" sz="2400" b="1" dirty="0">
              <a:ln>
                <a:solidFill>
                  <a:srgbClr val="00B050"/>
                </a:solidFill>
              </a:ln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923928" y="1772817"/>
            <a:ext cx="165618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724128" y="908722"/>
            <a:ext cx="2952328" cy="2376264"/>
          </a:xfrm>
          <a:prstGeom prst="ellipse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>
                  <a:solidFill>
                    <a:srgbClr val="00B050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1 рубль субсидий произведено </a:t>
            </a:r>
          </a:p>
          <a:p>
            <a:pPr algn="ctr"/>
            <a:r>
              <a:rPr lang="ru-RU" sz="2000" b="1" dirty="0" smtClean="0">
                <a:ln>
                  <a:solidFill>
                    <a:srgbClr val="00B050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26,6 рублей продукции сельского хозяйства</a:t>
            </a:r>
            <a:endParaRPr lang="ru-RU" sz="2000" b="1" dirty="0">
              <a:ln>
                <a:solidFill>
                  <a:srgbClr val="00B050"/>
                </a:solidFill>
              </a:ln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292080" y="3649222"/>
            <a:ext cx="3384376" cy="2570139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>
                  <a:solidFill>
                    <a:srgbClr val="00B05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Рентабельность производства – 14,2%</a:t>
            </a:r>
          </a:p>
          <a:p>
            <a:pPr algn="ctr"/>
            <a:r>
              <a:rPr lang="ru-RU" sz="2000" b="1" dirty="0" smtClean="0">
                <a:ln>
                  <a:solidFill>
                    <a:srgbClr val="00B05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Рентабельность без субсидий – 7,6%</a:t>
            </a:r>
            <a:endParaRPr lang="ru-RU" sz="2000" b="1" dirty="0">
              <a:ln>
                <a:solidFill>
                  <a:srgbClr val="00B050"/>
                </a:solidFill>
              </a:ln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27718" y="3649222"/>
            <a:ext cx="3800266" cy="2570139"/>
          </a:xfrm>
          <a:prstGeom prst="ellipse">
            <a:avLst/>
          </a:prstGeom>
          <a:gradFill flip="none" rotWithShape="1">
            <a:gsLst>
              <a:gs pos="0">
                <a:srgbClr val="9DE2E5">
                  <a:tint val="66000"/>
                  <a:satMod val="160000"/>
                </a:srgbClr>
              </a:gs>
              <a:gs pos="50000">
                <a:srgbClr val="9DE2E5">
                  <a:tint val="44500"/>
                  <a:satMod val="160000"/>
                </a:srgbClr>
              </a:gs>
              <a:gs pos="100000">
                <a:srgbClr val="9DE2E5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>
                  <a:solidFill>
                    <a:srgbClr val="00B05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Субсидий всего – 2506,4 млн. руб.              ОБ – 1524,5 млн. руб. </a:t>
            </a:r>
          </a:p>
          <a:p>
            <a:pPr algn="ctr"/>
            <a:r>
              <a:rPr lang="ru-RU" sz="2000" b="1" dirty="0" smtClean="0">
                <a:ln>
                  <a:solidFill>
                    <a:srgbClr val="00B05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(110% к 2015г.)</a:t>
            </a:r>
          </a:p>
          <a:p>
            <a:pPr algn="ctr"/>
            <a:r>
              <a:rPr lang="ru-RU" sz="2000" b="1" dirty="0" smtClean="0">
                <a:ln>
                  <a:solidFill>
                    <a:srgbClr val="00B05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ФБ – 981,9 млн. руб. (63,9% к 2015г.)</a:t>
            </a:r>
            <a:endParaRPr lang="ru-RU" sz="2000" b="1" dirty="0">
              <a:ln>
                <a:solidFill>
                  <a:srgbClr val="00B050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171ECD-E84F-47AC-814F-27F40F2444D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71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100" y="260648"/>
            <a:ext cx="8305800" cy="648072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Растениеводство</a:t>
            </a:r>
            <a:endParaRPr lang="ru-RU" sz="3600" b="1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7980289" y="6027011"/>
            <a:ext cx="609600" cy="521208"/>
          </a:xfrm>
        </p:spPr>
        <p:txBody>
          <a:bodyPr/>
          <a:lstStyle/>
          <a:p>
            <a:fld id="{46171ECD-E84F-47AC-814F-27F40F2444DB}" type="slidenum">
              <a:rPr lang="ru-RU" smtClean="0"/>
              <a:t>3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953820"/>
              </p:ext>
            </p:extLst>
          </p:nvPr>
        </p:nvGraphicFramePr>
        <p:xfrm>
          <a:off x="350516" y="1124744"/>
          <a:ext cx="8568952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/>
                <a:gridCol w="2142238"/>
                <a:gridCol w="2142238"/>
                <a:gridCol w="214223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Вид продукции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Все категории хозяйств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Сельхозоргани-зации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КФХ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Производство продукции растениеводства, тыс. тонн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DE2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Зерно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DE2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771,9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DE2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412,7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DE2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354,9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DE2E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Картофель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DE2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607,1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DE2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56,9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DE2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30,6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DE2E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Овощи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DE2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154,8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DE2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21,4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DE2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DE2E5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4" descr="http://funsuslik.ru/content/post/BuGEVDaO1TiZFpLvS4k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792396"/>
            <a:ext cx="5328592" cy="2495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736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305800" cy="720080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Животноводство</a:t>
            </a:r>
            <a:endParaRPr lang="ru-RU" sz="3600" b="1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171ECD-E84F-47AC-814F-27F40F2444DB}" type="slidenum">
              <a:rPr lang="ru-RU" smtClean="0"/>
              <a:t>4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105568"/>
              </p:ext>
            </p:extLst>
          </p:nvPr>
        </p:nvGraphicFramePr>
        <p:xfrm>
          <a:off x="683568" y="1412775"/>
          <a:ext cx="7848872" cy="33384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7203"/>
                <a:gridCol w="2053910"/>
                <a:gridCol w="2053910"/>
                <a:gridCol w="1833849"/>
              </a:tblGrid>
              <a:tr h="812736">
                <a:tc gridSpan="4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Производство продукции животноводства, тыс. тонн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39393">
                <a:tc rowSpan="3"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Вид продукции</a:t>
                      </a:r>
                      <a:endParaRPr lang="ru-RU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 категории хозяйств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3367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производство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% к 2015г.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27953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2015г.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</a:tr>
              <a:tr h="59722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Мясо всех видов (ж. вес)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153,8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156,6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101,8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61121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Молоко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460,1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449,4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97,7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22635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Яйцо, млн. шт.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993,4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995,3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100,2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66FFFF">
                            <a:tint val="66000"/>
                            <a:satMod val="160000"/>
                          </a:srgbClr>
                        </a:gs>
                        <a:gs pos="50000">
                          <a:srgbClr val="66FFFF">
                            <a:tint val="44500"/>
                            <a:satMod val="160000"/>
                          </a:srgbClr>
                        </a:gs>
                        <a:gs pos="100000">
                          <a:srgbClr val="66FFFF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259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152" y="116632"/>
            <a:ext cx="8305800" cy="936104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anchor="ctr">
            <a:noAutofit/>
          </a:bodyPr>
          <a:lstStyle/>
          <a:p>
            <a:pPr algn="ctr"/>
            <a:r>
              <a:rPr lang="ru-RU" sz="32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Развитие малых форм хозяйствования </a:t>
            </a:r>
            <a:endParaRPr lang="ru-RU" sz="3200" b="1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8100392" y="5733256"/>
            <a:ext cx="609600" cy="521208"/>
          </a:xfrm>
        </p:spPr>
        <p:txBody>
          <a:bodyPr/>
          <a:lstStyle/>
          <a:p>
            <a:fld id="{46171ECD-E84F-47AC-814F-27F40F2444DB}" type="slidenum">
              <a:rPr lang="ru-RU" smtClean="0"/>
              <a:t>5</a:t>
            </a:fld>
            <a:endParaRPr lang="ru-RU"/>
          </a:p>
        </p:txBody>
      </p:sp>
      <p:pic>
        <p:nvPicPr>
          <p:cNvPr id="9" name="Picture 2" descr="\\kolos\mcx25\НАЦИОНАЛЬНЫЙ ПРОЕКТ\ФОТО+картинки\5596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324" y="4941167"/>
            <a:ext cx="2823869" cy="1670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Овал 11"/>
          <p:cNvSpPr/>
          <p:nvPr/>
        </p:nvSpPr>
        <p:spPr>
          <a:xfrm>
            <a:off x="5364088" y="1310038"/>
            <a:ext cx="3317777" cy="1830930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Гранты на создание семейных животноводческих ферм2012-2016г.г.– 41 грант, в 2016г. -9 грантов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3" descr="\\kolos\mcx25\НАЦИОНАЛЬНЫЙ ПРОЕКТ\ФОТО+картинки\IMGP20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359" y="2852936"/>
            <a:ext cx="201622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Овал 13"/>
          <p:cNvSpPr/>
          <p:nvPr/>
        </p:nvSpPr>
        <p:spPr>
          <a:xfrm>
            <a:off x="107504" y="4005064"/>
            <a:ext cx="3245769" cy="1872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Гранты на создание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молочных животноводческих ферм 2013-2016г. </a:t>
            </a:r>
            <a:r>
              <a:rPr lang="ru-RU" sz="16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г.г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-</a:t>
            </a:r>
          </a:p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 грантов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07504" y="1309291"/>
            <a:ext cx="3692855" cy="2551758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году рост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производства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КФХ – превысил 30% (в </a:t>
            </a:r>
            <a:r>
              <a:rPr lang="ru-RU" sz="16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сельхозорганизациях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-около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%) . Доля </a:t>
            </a:r>
            <a:r>
              <a:rPr lang="ru-RU" sz="16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КФХ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около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12% от общего объема сельхозпроизводства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Овал 2"/>
          <p:cNvSpPr/>
          <p:nvPr/>
        </p:nvSpPr>
        <p:spPr>
          <a:xfrm>
            <a:off x="5364087" y="4005064"/>
            <a:ext cx="3513855" cy="1800200"/>
          </a:xfrm>
          <a:prstGeom prst="ellipse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Поддержка начинающих фермеров 2012-2016г.г. -317 КФХ,</a:t>
            </a:r>
          </a:p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2016 году - </a:t>
            </a:r>
          </a:p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78 грантов </a:t>
            </a:r>
          </a:p>
        </p:txBody>
      </p:sp>
    </p:spTree>
    <p:extLst>
      <p:ext uri="{BB962C8B-B14F-4D97-AF65-F5344CB8AC3E}">
        <p14:creationId xmlns:p14="http://schemas.microsoft.com/office/powerpoint/2010/main" val="402673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305800" cy="12961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Сельскохозяйственная потребительская кооперация</a:t>
            </a:r>
            <a:endParaRPr lang="ru-RU" sz="4000" b="1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171ECD-E84F-47AC-814F-27F40F2444DB}" type="slidenum">
              <a:rPr lang="ru-RU" smtClean="0"/>
              <a:t>6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1259632" y="1628801"/>
            <a:ext cx="6552728" cy="1584176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2016 году представлены гранты 8 сельскохозяйственным потребительским кооперативам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49884" y="3222814"/>
            <a:ext cx="4062436" cy="309634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 2016г. у населения области закуплено: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Молока – 23859 тонн (97,8% к 2015г.)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Мяса в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уб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в. – 1755 тонн (89,3% к 2015г)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 квартал 2017г.: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Молоко – 2840 т (160%), мяса – 296 т (119%)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220072" y="3501008"/>
            <a:ext cx="3312368" cy="26642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Закупом молока и мяса охвачено около 6000 личных подсобных хозяйств населения, уровень доходов ЛПХ повысился на 780 млн. рублей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4005672" y="4770986"/>
            <a:ext cx="157444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240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305800" cy="115212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Реализация экономически значимых проектов с 2016 года</a:t>
            </a:r>
            <a:endParaRPr lang="ru-RU" sz="3600" b="1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171ECD-E84F-47AC-814F-27F40F2444DB}" type="slidenum">
              <a:rPr lang="ru-RU" smtClean="0"/>
              <a:t>7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06950" y="1556792"/>
            <a:ext cx="4276194" cy="4536504"/>
          </a:xfrm>
          <a:prstGeom prst="roundRect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Всего проектов – 119, </a:t>
            </a:r>
          </a:p>
          <a:p>
            <a:pPr algn="just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том числе:</a:t>
            </a:r>
          </a:p>
          <a:p>
            <a:pPr algn="just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производства зерна – 42</a:t>
            </a:r>
          </a:p>
          <a:p>
            <a:pPr algn="just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производства рапса  и других масличных культур – 6</a:t>
            </a:r>
          </a:p>
          <a:p>
            <a:pPr algn="just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производства овощей – 6</a:t>
            </a:r>
          </a:p>
          <a:p>
            <a:pPr algn="just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производства молока – 22</a:t>
            </a:r>
          </a:p>
          <a:p>
            <a:pPr algn="just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мясного скотоводства– 23</a:t>
            </a:r>
          </a:p>
          <a:p>
            <a:pPr algn="just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табунного коневодства, овцеводства, свиноводства - 4</a:t>
            </a:r>
          </a:p>
          <a:p>
            <a:pPr algn="just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потребительской кооперации- 16</a:t>
            </a:r>
          </a:p>
          <a:p>
            <a:pPr algn="ctr"/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24600" y="1566891"/>
            <a:ext cx="3553353" cy="4536504"/>
          </a:xfrm>
          <a:prstGeom prst="roundRect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результате реализации проектов планируется создать 880 новых рабочих мест, увеличить платежи в бюджет на  1,3 млрд. руб.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Увеличить производство: Зерна – на 141,3 тыс. тонн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Молока – на 23,7 тыс. тонн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Мяса КРС – на 3,5 тыс. тонн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Овощей – на 15,9 тыс. тонн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Рапса – на 17 тыс. тонн.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Увеличить закуп продукции у населения : молока –        на 8 тыс. тонн, 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мяса –  на 0,9 тыс. тонн 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4644008" y="3876951"/>
            <a:ext cx="64807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89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87208" cy="778098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pPr algn="ctr"/>
            <a:r>
              <a:rPr lang="ru-RU" sz="36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Социальное развитие села</a:t>
            </a:r>
            <a:endParaRPr lang="ru-RU" sz="3600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171ECD-E84F-47AC-814F-27F40F2444DB}" type="slidenum">
              <a:rPr lang="ru-RU" smtClean="0"/>
              <a:t>8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282" y="3356992"/>
            <a:ext cx="3199478" cy="2902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384370" y="1411880"/>
            <a:ext cx="3240360" cy="1274440"/>
          </a:xfrm>
          <a:prstGeom prst="roundRect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Улучшение жилищных условий – 178 граждан, молодых семей, молодых специалистов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81281" y="1268760"/>
            <a:ext cx="3456384" cy="1728192"/>
          </a:xfrm>
          <a:prstGeom prst="roundRect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Введено в эксплуатацию – 12204,1 кв. метров жилья,  в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т.ч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. 8552 кв. метров молодыми семьями и молодыми специалистами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779911" y="1756652"/>
            <a:ext cx="120136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2783" y="3091161"/>
            <a:ext cx="3323534" cy="3168352"/>
          </a:xfrm>
          <a:prstGeom prst="roundRect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Введено в эксплуатацию – 8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ФАПов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;</a:t>
            </a:r>
          </a:p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1 многофункциональная спортплощадка;</a:t>
            </a:r>
          </a:p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5 хоккейных кортов;</a:t>
            </a:r>
          </a:p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построено 20,73 км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водоразводящих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сетей;</a:t>
            </a:r>
          </a:p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Построено и реконструировано 7,76 км автомобильных дорог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854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305800" cy="864096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ru-RU" sz="36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Задачи на 2017 го</a:t>
            </a:r>
            <a:r>
              <a:rPr lang="ru-RU" sz="36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endParaRPr lang="ru-RU" sz="3600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171ECD-E84F-47AC-814F-27F40F2444DB}" type="slidenum">
              <a:rPr lang="ru-RU" smtClean="0"/>
              <a:t>9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63688" y="1412776"/>
            <a:ext cx="6552728" cy="41044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Произвести (все категории хозяйств):</a:t>
            </a:r>
          </a:p>
          <a:p>
            <a:pPr algn="ctr"/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Зерна – 792 тыс. тонн (102,6% к 2016г.)</a:t>
            </a:r>
          </a:p>
          <a:p>
            <a:pPr algn="ctr"/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Картофеля –620 тыс. тонн (102% к 2016г.)</a:t>
            </a:r>
          </a:p>
          <a:p>
            <a:pPr algn="ctr"/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Овощей – 170,7 тыс. тонн (107,3% к 2016г.)</a:t>
            </a:r>
          </a:p>
          <a:p>
            <a:pPr algn="ctr"/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Молока –465,4тыс. тонн (103,5 % к 2016г.)</a:t>
            </a:r>
          </a:p>
          <a:p>
            <a:pPr algn="ctr"/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Мяса (жив. вес) – 169,3 тыс. тонн (107% к 2016г.)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1282710962_whev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864096" cy="381642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</p:pic>
      <p:pic>
        <p:nvPicPr>
          <p:cNvPr id="6" name="Рисунок 36" descr="1274795458_myaso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517232"/>
            <a:ext cx="1728192" cy="134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39" descr="1209122740_veg_1-dem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5" b="29201"/>
          <a:stretch>
            <a:fillRect/>
          </a:stretch>
        </p:blipFill>
        <p:spPr bwMode="auto">
          <a:xfrm>
            <a:off x="1979712" y="5517232"/>
            <a:ext cx="1682204" cy="134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27" descr="34579108_1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76"/>
          <a:stretch>
            <a:fillRect/>
          </a:stretch>
        </p:blipFill>
        <p:spPr bwMode="auto">
          <a:xfrm>
            <a:off x="3851920" y="5635125"/>
            <a:ext cx="1947862" cy="112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31" descr="zerno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06"/>
          <a:stretch>
            <a:fillRect/>
          </a:stretch>
        </p:blipFill>
        <p:spPr bwMode="auto">
          <a:xfrm>
            <a:off x="6012160" y="5635124"/>
            <a:ext cx="2001837" cy="1127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456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171ECD-E84F-47AC-814F-27F40F2444DB}" type="slidenum">
              <a:rPr lang="ru-RU" smtClean="0"/>
              <a:t>10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60648"/>
            <a:ext cx="8064896" cy="122413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Государственная поддержка сельскохозяйственного производства      в 2017 году</a:t>
            </a:r>
            <a:endParaRPr lang="ru-RU" sz="2800" b="1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1988841"/>
            <a:ext cx="4065829" cy="223224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Субсидий всего – 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2479,3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млн.руб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algn="ctr"/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ОБ – 1742,4 млн. руб.</a:t>
            </a:r>
          </a:p>
          <a:p>
            <a:pPr algn="ctr"/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ФБ – 736,9 млн. руб.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04048" y="1988841"/>
            <a:ext cx="3456384" cy="22038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На 1 мая 2017г. Выплачено –  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1058 млн. руб., 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ОБ – 728,6 млн. руб.(41,8% от плана),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ФБ – 329,4 млн. руб.(44,7%)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16879" y="4581128"/>
            <a:ext cx="6264696" cy="170648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Основные меры государственной поддержки будут направлены на стимулирование ввода в оборот земель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сельхозназначения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, увеличение инвестиционной составляющей, приобретение и капитальный </a:t>
            </a:r>
            <a:r>
              <a:rPr lang="ru-RU" b="1" smtClean="0">
                <a:solidFill>
                  <a:schemeClr val="accent3">
                    <a:lumMod val="50000"/>
                  </a:schemeClr>
                </a:solidFill>
              </a:rPr>
              <a:t>ремонт техники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605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171ECD-E84F-47AC-814F-27F40F2444DB}" type="slidenum">
              <a:rPr lang="ru-RU" smtClean="0"/>
              <a:t>11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32656"/>
            <a:ext cx="8064896" cy="10801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Социальное обустройство села в 2017г.</a:t>
            </a:r>
            <a:endParaRPr lang="ru-RU" sz="3200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99592" y="1628800"/>
            <a:ext cx="7200800" cy="475252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Планируется 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ввести в эксплуатацию 16,9 тыс. кв. метров жилья</a:t>
            </a:r>
            <a:r>
              <a:rPr lang="ru-RU" b="1" dirty="0"/>
              <a:t>,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в том числе 11,8 тыс. кв. метров молодыми семьями и молодыми специалистами;</a:t>
            </a:r>
          </a:p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- реализовать 30 проектов местных инициатив граждан;</a:t>
            </a:r>
          </a:p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- продолжить строительство 3 общеобразовательных организаций;</a:t>
            </a:r>
          </a:p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- ввести в эксплуатацию 24 фельдшерско-акушерских пункта;</a:t>
            </a:r>
          </a:p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- ввести в действие 21 многофункциональную спортивную площадку и 8 хоккейных кортов;</a:t>
            </a:r>
          </a:p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- продолжить строительство и приступить к строительству 4 учреждений культурно-досугового типа;</a:t>
            </a:r>
          </a:p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- ввести в действие 17,0 км. локальных водопроводов;</a:t>
            </a:r>
          </a:p>
        </p:txBody>
      </p:sp>
    </p:spTree>
    <p:extLst>
      <p:ext uri="{BB962C8B-B14F-4D97-AF65-F5344CB8AC3E}">
        <p14:creationId xmlns:p14="http://schemas.microsoft.com/office/powerpoint/2010/main" val="3990925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171ECD-E84F-47AC-814F-27F40F2444DB}" type="slidenum">
              <a:rPr lang="ru-RU" smtClean="0"/>
              <a:t>12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60648"/>
            <a:ext cx="7992888" cy="144016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B050"/>
                </a:solidFill>
              </a:rPr>
              <a:t>Подпрограмма «Развитие сферы заготовки, переработки и сбыта дикорастущего пищевого сырья и лекарственного сырья в Иркутской области на 2017-2020 годы.</a:t>
            </a:r>
            <a:endParaRPr lang="ru-RU" sz="2000" b="1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 rot="5400000" flipH="1" flipV="1">
            <a:off x="-360545" y="2672917"/>
            <a:ext cx="4248470" cy="259228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Цель подпрограммы – повышение конкурентоспособности сферы заготовки и переработки дикорастущего сырья на внутреннем и внешнем рынках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35896" y="1844824"/>
            <a:ext cx="4968552" cy="424847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Прогнозная оценка ресурсного обеспечения: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Общий объем финансирования: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2017 год – 88,6 млн. руб.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2018 год – 88,6 млн. руб.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2019 год – 88,6 млн. руб.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2020 год – 88,6 млн. руб.</a:t>
            </a:r>
          </a:p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Средства областного бюджета:</a:t>
            </a:r>
          </a:p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2017 год – 35 млн. руб.</a:t>
            </a:r>
          </a:p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2018 год – 35 млн. руб.</a:t>
            </a:r>
          </a:p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2019 год – 35 млн. руб.</a:t>
            </a:r>
          </a:p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2020 год – 35 млн. руб.</a:t>
            </a:r>
          </a:p>
          <a:p>
            <a:pPr algn="ctr"/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170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6" descr="эмблема желтая.jpg"/>
          <p:cNvPicPr>
            <a:picLocks noChangeAspect="1"/>
          </p:cNvPicPr>
          <p:nvPr/>
        </p:nvPicPr>
        <p:blipFill>
          <a:blip r:embed="rId3">
            <a:lum bright="-4000" contras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8" y="0"/>
            <a:ext cx="1643062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Рисунок 8" descr="00330cz8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1285875"/>
            <a:ext cx="1309687" cy="80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Рисунок 4" descr="1923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3" t="40099" b="7973"/>
          <a:stretch>
            <a:fillRect/>
          </a:stretch>
        </p:blipFill>
        <p:spPr bwMode="auto">
          <a:xfrm>
            <a:off x="0" y="1214438"/>
            <a:ext cx="3071813" cy="163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Рисунок 13" descr="75CD808E-6734-4BDD-A8F6-B68A181136AC_mw800_mh600_s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0" t="10667" r="48572" b="25334"/>
          <a:stretch>
            <a:fillRect/>
          </a:stretch>
        </p:blipFill>
        <p:spPr bwMode="auto">
          <a:xfrm>
            <a:off x="0" y="3643313"/>
            <a:ext cx="1500188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Рисунок 5" descr="ОВЦЫ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5" r="23798"/>
          <a:stretch>
            <a:fillRect/>
          </a:stretch>
        </p:blipFill>
        <p:spPr bwMode="auto">
          <a:xfrm>
            <a:off x="6183313" y="5429250"/>
            <a:ext cx="296068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Содержимое 4" descr="19275.JPG"/>
          <p:cNvPicPr>
            <a:picLocks noChangeAspect="1"/>
          </p:cNvPicPr>
          <p:nvPr/>
        </p:nvPicPr>
        <p:blipFill>
          <a:blip r:embed="rId8">
            <a:lum bright="2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4" t="9277" b="10526"/>
          <a:stretch>
            <a:fillRect/>
          </a:stretch>
        </p:blipFill>
        <p:spPr bwMode="auto">
          <a:xfrm>
            <a:off x="0" y="2714625"/>
            <a:ext cx="257175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Рисунок 21" descr="IMGP9952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9750"/>
            <a:ext cx="1857375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Рисунок 27" descr="34579108_1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76"/>
          <a:stretch>
            <a:fillRect/>
          </a:stretch>
        </p:blipFill>
        <p:spPr bwMode="auto">
          <a:xfrm>
            <a:off x="928688" y="4786313"/>
            <a:ext cx="1947862" cy="112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Рисунок 29" descr="107_ma_p050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3071813"/>
            <a:ext cx="2898775" cy="16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Рисунок 31" descr="zerno1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06"/>
          <a:stretch>
            <a:fillRect/>
          </a:stretch>
        </p:blipFill>
        <p:spPr bwMode="auto">
          <a:xfrm>
            <a:off x="2071688" y="2071688"/>
            <a:ext cx="200183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Рисунок 32" descr="1262176576_012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50"/>
          <a:stretch>
            <a:fillRect/>
          </a:stretch>
        </p:blipFill>
        <p:spPr bwMode="auto">
          <a:xfrm>
            <a:off x="1500188" y="3571875"/>
            <a:ext cx="2578100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Рисунок 33" descr="Colony_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5" b="20630"/>
          <a:stretch>
            <a:fillRect/>
          </a:stretch>
        </p:blipFill>
        <p:spPr bwMode="auto">
          <a:xfrm>
            <a:off x="1714500" y="5813425"/>
            <a:ext cx="2071688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Рисунок 36" descr="1274795458_myaso1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4572000"/>
            <a:ext cx="2286000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7" name="Рисунок 4" descr="1.JP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60" b="17448"/>
          <a:stretch>
            <a:fillRect/>
          </a:stretch>
        </p:blipFill>
        <p:spPr bwMode="auto">
          <a:xfrm>
            <a:off x="3714750" y="5683250"/>
            <a:ext cx="25114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8" name="Рисунок 39" descr="1209122740_veg_1-demo.jp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5" b="29201"/>
          <a:stretch>
            <a:fillRect/>
          </a:stretch>
        </p:blipFill>
        <p:spPr bwMode="auto">
          <a:xfrm>
            <a:off x="6643688" y="3643313"/>
            <a:ext cx="2500312" cy="190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9" name="Рисунок 40" descr="Герефорды.jp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81"/>
          <a:stretch>
            <a:fillRect/>
          </a:stretch>
        </p:blipFill>
        <p:spPr bwMode="auto">
          <a:xfrm>
            <a:off x="5000625" y="4500563"/>
            <a:ext cx="2214563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0" name="Рисунок 41" descr="Рапс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00"/>
          <a:stretch>
            <a:fillRect/>
          </a:stretch>
        </p:blipFill>
        <p:spPr bwMode="auto">
          <a:xfrm>
            <a:off x="6643688" y="2643188"/>
            <a:ext cx="2500312" cy="141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1" name="Заголовок 5"/>
          <p:cNvSpPr>
            <a:spLocks noGrp="1"/>
          </p:cNvSpPr>
          <p:nvPr>
            <p:ph type="ctrTitle"/>
          </p:nvPr>
        </p:nvSpPr>
        <p:spPr>
          <a:xfrm>
            <a:off x="4032250" y="2060575"/>
            <a:ext cx="5111750" cy="5048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mtClean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07255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1659</TotalTime>
  <Words>946</Words>
  <Application>Microsoft Office PowerPoint</Application>
  <PresentationFormat>Экран (4:3)</PresentationFormat>
  <Paragraphs>153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Эркер</vt:lpstr>
      <vt:lpstr>Реализация государственной программы Иркутской области  "Развитие сельского хозяйства и регулирование рынков сельскохозяйственной продукции, сырья и продовольствия" на 2014 - 2020 годы</vt:lpstr>
      <vt:lpstr>Презентация PowerPoint</vt:lpstr>
      <vt:lpstr> Растениеводство</vt:lpstr>
      <vt:lpstr>Животноводство</vt:lpstr>
      <vt:lpstr>Развитие малых форм хозяйствования </vt:lpstr>
      <vt:lpstr>Сельскохозяйственная потребительская кооперация</vt:lpstr>
      <vt:lpstr>Реализация экономически значимых проектов с 2016 года</vt:lpstr>
      <vt:lpstr>Социальное развитие села</vt:lpstr>
      <vt:lpstr>Задачи на 2017 год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Pro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Ожидаемые итоги 2016 года и задачи на 2017 год</dc:title>
  <dc:creator>Пользователь</dc:creator>
  <cp:lastModifiedBy>1</cp:lastModifiedBy>
  <cp:revision>92</cp:revision>
  <cp:lastPrinted>2017-05-22T07:41:42Z</cp:lastPrinted>
  <dcterms:created xsi:type="dcterms:W3CDTF">2016-11-30T06:02:00Z</dcterms:created>
  <dcterms:modified xsi:type="dcterms:W3CDTF">2017-05-23T01:37:53Z</dcterms:modified>
</cp:coreProperties>
</file>